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67" r:id="rId3"/>
    <p:sldMasterId id="2147483675" r:id="rId4"/>
  </p:sldMasterIdLst>
  <p:notesMasterIdLst>
    <p:notesMasterId r:id="rId24"/>
  </p:notesMasterIdLst>
  <p:handoutMasterIdLst>
    <p:handoutMasterId r:id="rId25"/>
  </p:handoutMasterIdLst>
  <p:sldIdLst>
    <p:sldId id="329" r:id="rId5"/>
    <p:sldId id="309" r:id="rId6"/>
    <p:sldId id="310" r:id="rId7"/>
    <p:sldId id="311" r:id="rId8"/>
    <p:sldId id="312" r:id="rId9"/>
    <p:sldId id="313" r:id="rId10"/>
    <p:sldId id="314" r:id="rId11"/>
    <p:sldId id="315" r:id="rId12"/>
    <p:sldId id="316" r:id="rId13"/>
    <p:sldId id="318" r:id="rId14"/>
    <p:sldId id="322" r:id="rId15"/>
    <p:sldId id="317" r:id="rId16"/>
    <p:sldId id="321" r:id="rId17"/>
    <p:sldId id="323" r:id="rId18"/>
    <p:sldId id="324" r:id="rId19"/>
    <p:sldId id="325" r:id="rId20"/>
    <p:sldId id="327" r:id="rId21"/>
    <p:sldId id="326" r:id="rId22"/>
    <p:sldId id="328"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727" autoAdjust="0"/>
  </p:normalViewPr>
  <p:slideViewPr>
    <p:cSldViewPr snapToGrid="0">
      <p:cViewPr varScale="1">
        <p:scale>
          <a:sx n="68" d="100"/>
          <a:sy n="68" d="100"/>
        </p:scale>
        <p:origin x="12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92420E-D44A-477A-886D-0D1F1AEEA4E0}"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US"/>
        </a:p>
      </dgm:t>
    </dgm:pt>
    <dgm:pt modelId="{FA40CF10-BDCA-42C8-85D9-FBF4BAEE20AB}">
      <dgm:prSet phldrT="[Text]"/>
      <dgm:spPr/>
      <dgm:t>
        <a:bodyPr/>
        <a:lstStyle/>
        <a:p>
          <a:r>
            <a:rPr lang="en-US" u="sng" dirty="0" smtClean="0"/>
            <a:t>Program Financials</a:t>
          </a:r>
          <a:endParaRPr lang="en-US" u="sng" dirty="0"/>
        </a:p>
      </dgm:t>
    </dgm:pt>
    <dgm:pt modelId="{1B26D5B6-CEAF-4863-947A-6FBBB69F5F09}" type="parTrans" cxnId="{EF62704F-22F3-4C2C-B6E8-B232D541396B}">
      <dgm:prSet/>
      <dgm:spPr/>
      <dgm:t>
        <a:bodyPr/>
        <a:lstStyle/>
        <a:p>
          <a:endParaRPr lang="en-US"/>
        </a:p>
      </dgm:t>
    </dgm:pt>
    <dgm:pt modelId="{10B38205-1915-44D2-B7CB-227428375157}" type="sibTrans" cxnId="{EF62704F-22F3-4C2C-B6E8-B232D541396B}">
      <dgm:prSet/>
      <dgm:spPr/>
      <dgm:t>
        <a:bodyPr/>
        <a:lstStyle/>
        <a:p>
          <a:endParaRPr lang="en-US"/>
        </a:p>
      </dgm:t>
    </dgm:pt>
    <dgm:pt modelId="{4312EB2D-07FF-4534-9D57-FAF8EE2DC03B}">
      <dgm:prSet phldrT="[Text]"/>
      <dgm:spPr/>
      <dgm:t>
        <a:bodyPr/>
        <a:lstStyle/>
        <a:p>
          <a:r>
            <a:rPr lang="en-US" dirty="0" smtClean="0"/>
            <a:t>Self-Funded Operation</a:t>
          </a:r>
          <a:endParaRPr lang="en-US" dirty="0"/>
        </a:p>
      </dgm:t>
    </dgm:pt>
    <dgm:pt modelId="{A17826B7-1BC9-44D7-8D1E-7E3D70414926}" type="parTrans" cxnId="{27F460F8-FB80-4B41-9780-47DB3C45FEAE}">
      <dgm:prSet/>
      <dgm:spPr/>
      <dgm:t>
        <a:bodyPr/>
        <a:lstStyle/>
        <a:p>
          <a:endParaRPr lang="en-US"/>
        </a:p>
      </dgm:t>
    </dgm:pt>
    <dgm:pt modelId="{F25E107B-B624-46E7-A506-2AD89F97DEFF}" type="sibTrans" cxnId="{27F460F8-FB80-4B41-9780-47DB3C45FEAE}">
      <dgm:prSet/>
      <dgm:spPr/>
      <dgm:t>
        <a:bodyPr/>
        <a:lstStyle/>
        <a:p>
          <a:endParaRPr lang="en-US"/>
        </a:p>
      </dgm:t>
    </dgm:pt>
    <dgm:pt modelId="{B29B61C4-0C5D-4BCB-9347-A909399FBC2D}">
      <dgm:prSet phldrT="[Text]"/>
      <dgm:spPr/>
      <dgm:t>
        <a:bodyPr/>
        <a:lstStyle/>
        <a:p>
          <a:r>
            <a:rPr lang="en-US" dirty="0" smtClean="0"/>
            <a:t>Free Meal Subsidy = $3.61</a:t>
          </a:r>
          <a:endParaRPr lang="en-US" dirty="0"/>
        </a:p>
      </dgm:t>
    </dgm:pt>
    <dgm:pt modelId="{9BECD545-2035-4CBA-9E10-C3574E45B989}" type="parTrans" cxnId="{C1EB5220-37AB-42B0-A3D9-C70FA787CE8B}">
      <dgm:prSet/>
      <dgm:spPr/>
      <dgm:t>
        <a:bodyPr/>
        <a:lstStyle/>
        <a:p>
          <a:endParaRPr lang="en-US"/>
        </a:p>
      </dgm:t>
    </dgm:pt>
    <dgm:pt modelId="{8D00730A-15C6-4154-ACCA-C101470D7767}" type="sibTrans" cxnId="{C1EB5220-37AB-42B0-A3D9-C70FA787CE8B}">
      <dgm:prSet/>
      <dgm:spPr/>
      <dgm:t>
        <a:bodyPr/>
        <a:lstStyle/>
        <a:p>
          <a:endParaRPr lang="en-US"/>
        </a:p>
      </dgm:t>
    </dgm:pt>
    <dgm:pt modelId="{0E294526-2C69-4E4A-ABCE-189A3C33A1BD}">
      <dgm:prSet phldrT="[Text]"/>
      <dgm:spPr/>
      <dgm:t>
        <a:bodyPr/>
        <a:lstStyle/>
        <a:p>
          <a:r>
            <a:rPr lang="en-US" dirty="0" smtClean="0"/>
            <a:t>Estimated Cost/Meal = $3.45</a:t>
          </a:r>
          <a:r>
            <a:rPr lang="en-US" b="1" dirty="0" smtClean="0">
              <a:solidFill>
                <a:srgbClr val="FF0000"/>
              </a:solidFill>
            </a:rPr>
            <a:t>*</a:t>
          </a:r>
          <a:endParaRPr lang="en-US" b="1" dirty="0">
            <a:solidFill>
              <a:srgbClr val="FF0000"/>
            </a:solidFill>
          </a:endParaRPr>
        </a:p>
      </dgm:t>
    </dgm:pt>
    <dgm:pt modelId="{B9F363B0-0CCD-4ED7-BADD-AA4122819C26}" type="parTrans" cxnId="{5E77AC6F-AE7C-41B6-9C63-2D18AC52A356}">
      <dgm:prSet/>
      <dgm:spPr/>
      <dgm:t>
        <a:bodyPr/>
        <a:lstStyle/>
        <a:p>
          <a:endParaRPr lang="en-US"/>
        </a:p>
      </dgm:t>
    </dgm:pt>
    <dgm:pt modelId="{F188EE1C-2735-41FA-805E-7929A5347CC2}" type="sibTrans" cxnId="{5E77AC6F-AE7C-41B6-9C63-2D18AC52A356}">
      <dgm:prSet/>
      <dgm:spPr/>
      <dgm:t>
        <a:bodyPr/>
        <a:lstStyle/>
        <a:p>
          <a:endParaRPr lang="en-US"/>
        </a:p>
      </dgm:t>
    </dgm:pt>
    <dgm:pt modelId="{1AB32AB6-BEA9-4501-B9A6-7121BD4A7D58}">
      <dgm:prSet phldrT="[Text]"/>
      <dgm:spPr/>
      <dgm:t>
        <a:bodyPr/>
        <a:lstStyle/>
        <a:p>
          <a:r>
            <a:rPr lang="en-US" dirty="0" smtClean="0"/>
            <a:t>Labor Costs (54%):</a:t>
          </a:r>
        </a:p>
        <a:p>
          <a:r>
            <a:rPr lang="en-US" dirty="0" smtClean="0"/>
            <a:t>Director, Managers, Chefs and Cashiers</a:t>
          </a:r>
          <a:endParaRPr lang="en-US" dirty="0"/>
        </a:p>
      </dgm:t>
    </dgm:pt>
    <dgm:pt modelId="{A5B8B279-C21C-43E7-AC8D-FD8A97347212}" type="parTrans" cxnId="{A4334B90-63C7-4077-AFAB-58CE9F0893FA}">
      <dgm:prSet/>
      <dgm:spPr/>
      <dgm:t>
        <a:bodyPr/>
        <a:lstStyle/>
        <a:p>
          <a:endParaRPr lang="en-US"/>
        </a:p>
      </dgm:t>
    </dgm:pt>
    <dgm:pt modelId="{E492F783-9778-44EF-8778-DD295C2079E3}" type="sibTrans" cxnId="{A4334B90-63C7-4077-AFAB-58CE9F0893FA}">
      <dgm:prSet/>
      <dgm:spPr/>
      <dgm:t>
        <a:bodyPr/>
        <a:lstStyle/>
        <a:p>
          <a:endParaRPr lang="en-US"/>
        </a:p>
      </dgm:t>
    </dgm:pt>
    <dgm:pt modelId="{170CD292-1973-4FE1-9D84-6C9441D311A8}">
      <dgm:prSet phldrT="[Text]"/>
      <dgm:spPr/>
      <dgm:t>
        <a:bodyPr/>
        <a:lstStyle/>
        <a:p>
          <a:r>
            <a:rPr lang="en-US" dirty="0" smtClean="0"/>
            <a:t>Food Costs (32%) </a:t>
          </a:r>
          <a:endParaRPr lang="en-US" dirty="0"/>
        </a:p>
      </dgm:t>
    </dgm:pt>
    <dgm:pt modelId="{79BC9114-9FD7-4C8C-97DA-174F5A3A0385}" type="parTrans" cxnId="{87F9861F-9397-4FAA-A07C-9DEF3781AA29}">
      <dgm:prSet/>
      <dgm:spPr/>
      <dgm:t>
        <a:bodyPr/>
        <a:lstStyle/>
        <a:p>
          <a:endParaRPr lang="en-US"/>
        </a:p>
      </dgm:t>
    </dgm:pt>
    <dgm:pt modelId="{D396CF2E-7FB7-43E5-8DB2-4EF25179341E}" type="sibTrans" cxnId="{87F9861F-9397-4FAA-A07C-9DEF3781AA29}">
      <dgm:prSet/>
      <dgm:spPr/>
      <dgm:t>
        <a:bodyPr/>
        <a:lstStyle/>
        <a:p>
          <a:endParaRPr lang="en-US"/>
        </a:p>
      </dgm:t>
    </dgm:pt>
    <dgm:pt modelId="{B65163A7-EA25-4C5B-AAC3-8E4B9D7E08F0}">
      <dgm:prSet/>
      <dgm:spPr/>
      <dgm:t>
        <a:bodyPr/>
        <a:lstStyle/>
        <a:p>
          <a:r>
            <a:rPr lang="en-US" dirty="0" smtClean="0"/>
            <a:t>Direct Costs (7%): </a:t>
          </a:r>
        </a:p>
        <a:p>
          <a:r>
            <a:rPr lang="en-US" dirty="0" smtClean="0"/>
            <a:t>Paper Goods, Cleaning, Insurance, etc.</a:t>
          </a:r>
          <a:endParaRPr lang="en-US" dirty="0"/>
        </a:p>
      </dgm:t>
    </dgm:pt>
    <dgm:pt modelId="{5AC409CC-EBFE-49FC-9EA7-4F1A8EF52024}" type="parTrans" cxnId="{5A83525F-CC3F-419C-B59B-5E7F1C781E36}">
      <dgm:prSet/>
      <dgm:spPr/>
    </dgm:pt>
    <dgm:pt modelId="{BBBA1BC7-87E5-4EF0-B6D6-7F4D0613F18A}" type="sibTrans" cxnId="{5A83525F-CC3F-419C-B59B-5E7F1C781E36}">
      <dgm:prSet/>
      <dgm:spPr/>
    </dgm:pt>
    <dgm:pt modelId="{FD3E2780-17AC-499C-BBE6-F11E96F5DF04}">
      <dgm:prSet/>
      <dgm:spPr/>
      <dgm:t>
        <a:bodyPr/>
        <a:lstStyle/>
        <a:p>
          <a:r>
            <a:rPr lang="en-US" dirty="0" smtClean="0"/>
            <a:t>Admin &amp; Management Fees (7%)</a:t>
          </a:r>
          <a:endParaRPr lang="en-US" dirty="0"/>
        </a:p>
      </dgm:t>
    </dgm:pt>
    <dgm:pt modelId="{DC708BDD-A753-4EBE-8E51-B16758E0F7E6}" type="parTrans" cxnId="{01F0C5A0-D598-4DC4-A3EF-5B53E649899C}">
      <dgm:prSet/>
      <dgm:spPr/>
    </dgm:pt>
    <dgm:pt modelId="{293C9319-80B9-44BA-9A82-A5092768848A}" type="sibTrans" cxnId="{01F0C5A0-D598-4DC4-A3EF-5B53E649899C}">
      <dgm:prSet/>
      <dgm:spPr/>
    </dgm:pt>
    <dgm:pt modelId="{1804A34A-2B61-4331-B93A-7D716966AA28}" type="pres">
      <dgm:prSet presAssocID="{2092420E-D44A-477A-886D-0D1F1AEEA4E0}" presName="Name0" presStyleCnt="0">
        <dgm:presLayoutVars>
          <dgm:chMax val="3"/>
          <dgm:chPref val="1"/>
          <dgm:dir/>
          <dgm:animLvl val="lvl"/>
          <dgm:resizeHandles/>
        </dgm:presLayoutVars>
      </dgm:prSet>
      <dgm:spPr/>
      <dgm:t>
        <a:bodyPr/>
        <a:lstStyle/>
        <a:p>
          <a:endParaRPr lang="en-US"/>
        </a:p>
      </dgm:t>
    </dgm:pt>
    <dgm:pt modelId="{A2C9D8FD-4089-4873-8735-494187CE654D}" type="pres">
      <dgm:prSet presAssocID="{2092420E-D44A-477A-886D-0D1F1AEEA4E0}" presName="outerBox" presStyleCnt="0"/>
      <dgm:spPr/>
    </dgm:pt>
    <dgm:pt modelId="{2194B3F3-3814-4C22-BE48-4F53856A3CCE}" type="pres">
      <dgm:prSet presAssocID="{2092420E-D44A-477A-886D-0D1F1AEEA4E0}" presName="outerBoxParent" presStyleLbl="node1" presStyleIdx="0" presStyleCnt="2"/>
      <dgm:spPr/>
      <dgm:t>
        <a:bodyPr/>
        <a:lstStyle/>
        <a:p>
          <a:endParaRPr lang="en-US"/>
        </a:p>
      </dgm:t>
    </dgm:pt>
    <dgm:pt modelId="{FB2173B7-68A4-4AC0-8733-FD9F2544B12E}" type="pres">
      <dgm:prSet presAssocID="{2092420E-D44A-477A-886D-0D1F1AEEA4E0}" presName="outerBoxChildren" presStyleCnt="0"/>
      <dgm:spPr/>
    </dgm:pt>
    <dgm:pt modelId="{4F88BA55-E648-4736-9CC9-F62FA326D5BC}" type="pres">
      <dgm:prSet presAssocID="{4312EB2D-07FF-4534-9D57-FAF8EE2DC03B}" presName="oChild" presStyleLbl="fgAcc1" presStyleIdx="0" presStyleCnt="6" custScaleX="111729">
        <dgm:presLayoutVars>
          <dgm:bulletEnabled val="1"/>
        </dgm:presLayoutVars>
      </dgm:prSet>
      <dgm:spPr/>
      <dgm:t>
        <a:bodyPr/>
        <a:lstStyle/>
        <a:p>
          <a:endParaRPr lang="en-US"/>
        </a:p>
      </dgm:t>
    </dgm:pt>
    <dgm:pt modelId="{D2F254D2-2C76-4430-A418-CB5D83E2478E}" type="pres">
      <dgm:prSet presAssocID="{F25E107B-B624-46E7-A506-2AD89F97DEFF}" presName="outerSibTrans" presStyleCnt="0"/>
      <dgm:spPr/>
    </dgm:pt>
    <dgm:pt modelId="{FD336415-A176-4FBD-B547-93B4FDBF98A0}" type="pres">
      <dgm:prSet presAssocID="{B29B61C4-0C5D-4BCB-9347-A909399FBC2D}" presName="oChild" presStyleLbl="fgAcc1" presStyleIdx="1" presStyleCnt="6" custScaleX="111729">
        <dgm:presLayoutVars>
          <dgm:bulletEnabled val="1"/>
        </dgm:presLayoutVars>
      </dgm:prSet>
      <dgm:spPr/>
      <dgm:t>
        <a:bodyPr/>
        <a:lstStyle/>
        <a:p>
          <a:endParaRPr lang="en-US"/>
        </a:p>
      </dgm:t>
    </dgm:pt>
    <dgm:pt modelId="{BE50EFD8-B639-4ECA-BB63-BE7179E5AD62}" type="pres">
      <dgm:prSet presAssocID="{2092420E-D44A-477A-886D-0D1F1AEEA4E0}" presName="middleBox" presStyleCnt="0"/>
      <dgm:spPr/>
    </dgm:pt>
    <dgm:pt modelId="{31F95702-B8D4-4F1C-ABD7-6BD65BB7A241}" type="pres">
      <dgm:prSet presAssocID="{2092420E-D44A-477A-886D-0D1F1AEEA4E0}" presName="middleBoxParent" presStyleLbl="node1" presStyleIdx="1" presStyleCnt="2"/>
      <dgm:spPr/>
      <dgm:t>
        <a:bodyPr/>
        <a:lstStyle/>
        <a:p>
          <a:endParaRPr lang="en-US"/>
        </a:p>
      </dgm:t>
    </dgm:pt>
    <dgm:pt modelId="{08CDFBC2-EA2D-4699-87F1-325AE6743B44}" type="pres">
      <dgm:prSet presAssocID="{2092420E-D44A-477A-886D-0D1F1AEEA4E0}" presName="middleBoxChildren" presStyleCnt="0"/>
      <dgm:spPr/>
    </dgm:pt>
    <dgm:pt modelId="{92622CC3-3F3D-4B82-AD6F-41A127E6FA34}" type="pres">
      <dgm:prSet presAssocID="{1AB32AB6-BEA9-4501-B9A6-7121BD4A7D58}" presName="mChild" presStyleLbl="fgAcc1" presStyleIdx="2" presStyleCnt="6">
        <dgm:presLayoutVars>
          <dgm:bulletEnabled val="1"/>
        </dgm:presLayoutVars>
      </dgm:prSet>
      <dgm:spPr/>
      <dgm:t>
        <a:bodyPr/>
        <a:lstStyle/>
        <a:p>
          <a:endParaRPr lang="en-US"/>
        </a:p>
      </dgm:t>
    </dgm:pt>
    <dgm:pt modelId="{9F853F85-88E5-4419-9801-65007A39DE80}" type="pres">
      <dgm:prSet presAssocID="{E492F783-9778-44EF-8778-DD295C2079E3}" presName="middleSibTrans" presStyleCnt="0"/>
      <dgm:spPr/>
    </dgm:pt>
    <dgm:pt modelId="{6F692960-8FA5-4887-BF3D-512A1B4C3AA9}" type="pres">
      <dgm:prSet presAssocID="{170CD292-1973-4FE1-9D84-6C9441D311A8}" presName="mChild" presStyleLbl="fgAcc1" presStyleIdx="3" presStyleCnt="6">
        <dgm:presLayoutVars>
          <dgm:bulletEnabled val="1"/>
        </dgm:presLayoutVars>
      </dgm:prSet>
      <dgm:spPr/>
      <dgm:t>
        <a:bodyPr/>
        <a:lstStyle/>
        <a:p>
          <a:endParaRPr lang="en-US"/>
        </a:p>
      </dgm:t>
    </dgm:pt>
    <dgm:pt modelId="{6D88D6F3-5054-4609-BB4C-3B79C92B64E0}" type="pres">
      <dgm:prSet presAssocID="{D396CF2E-7FB7-43E5-8DB2-4EF25179341E}" presName="middleSibTrans" presStyleCnt="0"/>
      <dgm:spPr/>
    </dgm:pt>
    <dgm:pt modelId="{56D30030-52CA-46B2-84F9-B04A45BD76B6}" type="pres">
      <dgm:prSet presAssocID="{B65163A7-EA25-4C5B-AAC3-8E4B9D7E08F0}" presName="mChild" presStyleLbl="fgAcc1" presStyleIdx="4" presStyleCnt="6">
        <dgm:presLayoutVars>
          <dgm:bulletEnabled val="1"/>
        </dgm:presLayoutVars>
      </dgm:prSet>
      <dgm:spPr/>
      <dgm:t>
        <a:bodyPr/>
        <a:lstStyle/>
        <a:p>
          <a:endParaRPr lang="en-US"/>
        </a:p>
      </dgm:t>
    </dgm:pt>
    <dgm:pt modelId="{C3234864-41B4-4E64-9901-61140F802382}" type="pres">
      <dgm:prSet presAssocID="{BBBA1BC7-87E5-4EF0-B6D6-7F4D0613F18A}" presName="middleSibTrans" presStyleCnt="0"/>
      <dgm:spPr/>
    </dgm:pt>
    <dgm:pt modelId="{BD126F60-37E0-4E28-A0A7-7E9EA4BCB570}" type="pres">
      <dgm:prSet presAssocID="{FD3E2780-17AC-499C-BBE6-F11E96F5DF04}" presName="mChild" presStyleLbl="fgAcc1" presStyleIdx="5" presStyleCnt="6">
        <dgm:presLayoutVars>
          <dgm:bulletEnabled val="1"/>
        </dgm:presLayoutVars>
      </dgm:prSet>
      <dgm:spPr/>
      <dgm:t>
        <a:bodyPr/>
        <a:lstStyle/>
        <a:p>
          <a:endParaRPr lang="en-US"/>
        </a:p>
      </dgm:t>
    </dgm:pt>
  </dgm:ptLst>
  <dgm:cxnLst>
    <dgm:cxn modelId="{4419DFCD-10B3-49EF-B4B7-C23338D307DC}" type="presOf" srcId="{1AB32AB6-BEA9-4501-B9A6-7121BD4A7D58}" destId="{92622CC3-3F3D-4B82-AD6F-41A127E6FA34}" srcOrd="0" destOrd="0" presId="urn:microsoft.com/office/officeart/2005/8/layout/target2"/>
    <dgm:cxn modelId="{A4334B90-63C7-4077-AFAB-58CE9F0893FA}" srcId="{0E294526-2C69-4E4A-ABCE-189A3C33A1BD}" destId="{1AB32AB6-BEA9-4501-B9A6-7121BD4A7D58}" srcOrd="0" destOrd="0" parTransId="{A5B8B279-C21C-43E7-AC8D-FD8A97347212}" sibTransId="{E492F783-9778-44EF-8778-DD295C2079E3}"/>
    <dgm:cxn modelId="{5E77AC6F-AE7C-41B6-9C63-2D18AC52A356}" srcId="{2092420E-D44A-477A-886D-0D1F1AEEA4E0}" destId="{0E294526-2C69-4E4A-ABCE-189A3C33A1BD}" srcOrd="1" destOrd="0" parTransId="{B9F363B0-0CCD-4ED7-BADD-AA4122819C26}" sibTransId="{F188EE1C-2735-41FA-805E-7929A5347CC2}"/>
    <dgm:cxn modelId="{C45C9DBD-4EBB-4268-A021-93B0A255804D}" type="presOf" srcId="{B65163A7-EA25-4C5B-AAC3-8E4B9D7E08F0}" destId="{56D30030-52CA-46B2-84F9-B04A45BD76B6}" srcOrd="0" destOrd="0" presId="urn:microsoft.com/office/officeart/2005/8/layout/target2"/>
    <dgm:cxn modelId="{E5E5D6C2-848A-45DB-8D57-CAF3CE21B941}" type="presOf" srcId="{FD3E2780-17AC-499C-BBE6-F11E96F5DF04}" destId="{BD126F60-37E0-4E28-A0A7-7E9EA4BCB570}" srcOrd="0" destOrd="0" presId="urn:microsoft.com/office/officeart/2005/8/layout/target2"/>
    <dgm:cxn modelId="{EF62704F-22F3-4C2C-B6E8-B232D541396B}" srcId="{2092420E-D44A-477A-886D-0D1F1AEEA4E0}" destId="{FA40CF10-BDCA-42C8-85D9-FBF4BAEE20AB}" srcOrd="0" destOrd="0" parTransId="{1B26D5B6-CEAF-4863-947A-6FBBB69F5F09}" sibTransId="{10B38205-1915-44D2-B7CB-227428375157}"/>
    <dgm:cxn modelId="{03AC109C-8BBD-45E4-A4D4-B8BF80224A47}" type="presOf" srcId="{2092420E-D44A-477A-886D-0D1F1AEEA4E0}" destId="{1804A34A-2B61-4331-B93A-7D716966AA28}" srcOrd="0" destOrd="0" presId="urn:microsoft.com/office/officeart/2005/8/layout/target2"/>
    <dgm:cxn modelId="{87F9861F-9397-4FAA-A07C-9DEF3781AA29}" srcId="{0E294526-2C69-4E4A-ABCE-189A3C33A1BD}" destId="{170CD292-1973-4FE1-9D84-6C9441D311A8}" srcOrd="1" destOrd="0" parTransId="{79BC9114-9FD7-4C8C-97DA-174F5A3A0385}" sibTransId="{D396CF2E-7FB7-43E5-8DB2-4EF25179341E}"/>
    <dgm:cxn modelId="{EEA98769-A235-442C-B06F-1221F898612E}" type="presOf" srcId="{B29B61C4-0C5D-4BCB-9347-A909399FBC2D}" destId="{FD336415-A176-4FBD-B547-93B4FDBF98A0}" srcOrd="0" destOrd="0" presId="urn:microsoft.com/office/officeart/2005/8/layout/target2"/>
    <dgm:cxn modelId="{28D2C2F0-58B7-4A9C-BBE3-9B33AB088CFD}" type="presOf" srcId="{170CD292-1973-4FE1-9D84-6C9441D311A8}" destId="{6F692960-8FA5-4887-BF3D-512A1B4C3AA9}" srcOrd="0" destOrd="0" presId="urn:microsoft.com/office/officeart/2005/8/layout/target2"/>
    <dgm:cxn modelId="{01F0C5A0-D598-4DC4-A3EF-5B53E649899C}" srcId="{0E294526-2C69-4E4A-ABCE-189A3C33A1BD}" destId="{FD3E2780-17AC-499C-BBE6-F11E96F5DF04}" srcOrd="3" destOrd="0" parTransId="{DC708BDD-A753-4EBE-8E51-B16758E0F7E6}" sibTransId="{293C9319-80B9-44BA-9A82-A5092768848A}"/>
    <dgm:cxn modelId="{FE1CADBE-834C-4B72-9B52-CC28E1F0DF37}" type="presOf" srcId="{4312EB2D-07FF-4534-9D57-FAF8EE2DC03B}" destId="{4F88BA55-E648-4736-9CC9-F62FA326D5BC}" srcOrd="0" destOrd="0" presId="urn:microsoft.com/office/officeart/2005/8/layout/target2"/>
    <dgm:cxn modelId="{27F460F8-FB80-4B41-9780-47DB3C45FEAE}" srcId="{FA40CF10-BDCA-42C8-85D9-FBF4BAEE20AB}" destId="{4312EB2D-07FF-4534-9D57-FAF8EE2DC03B}" srcOrd="0" destOrd="0" parTransId="{A17826B7-1BC9-44D7-8D1E-7E3D70414926}" sibTransId="{F25E107B-B624-46E7-A506-2AD89F97DEFF}"/>
    <dgm:cxn modelId="{EE9D986C-0AB2-4579-ABA2-972E542AFC17}" type="presOf" srcId="{FA40CF10-BDCA-42C8-85D9-FBF4BAEE20AB}" destId="{2194B3F3-3814-4C22-BE48-4F53856A3CCE}" srcOrd="0" destOrd="0" presId="urn:microsoft.com/office/officeart/2005/8/layout/target2"/>
    <dgm:cxn modelId="{1AAF6D12-C134-4A25-8E65-34F123801815}" type="presOf" srcId="{0E294526-2C69-4E4A-ABCE-189A3C33A1BD}" destId="{31F95702-B8D4-4F1C-ABD7-6BD65BB7A241}" srcOrd="0" destOrd="0" presId="urn:microsoft.com/office/officeart/2005/8/layout/target2"/>
    <dgm:cxn modelId="{5A83525F-CC3F-419C-B59B-5E7F1C781E36}" srcId="{0E294526-2C69-4E4A-ABCE-189A3C33A1BD}" destId="{B65163A7-EA25-4C5B-AAC3-8E4B9D7E08F0}" srcOrd="2" destOrd="0" parTransId="{5AC409CC-EBFE-49FC-9EA7-4F1A8EF52024}" sibTransId="{BBBA1BC7-87E5-4EF0-B6D6-7F4D0613F18A}"/>
    <dgm:cxn modelId="{C1EB5220-37AB-42B0-A3D9-C70FA787CE8B}" srcId="{FA40CF10-BDCA-42C8-85D9-FBF4BAEE20AB}" destId="{B29B61C4-0C5D-4BCB-9347-A909399FBC2D}" srcOrd="1" destOrd="0" parTransId="{9BECD545-2035-4CBA-9E10-C3574E45B989}" sibTransId="{8D00730A-15C6-4154-ACCA-C101470D7767}"/>
    <dgm:cxn modelId="{1E1EE94C-F995-484F-BEDC-904328230AF4}" type="presParOf" srcId="{1804A34A-2B61-4331-B93A-7D716966AA28}" destId="{A2C9D8FD-4089-4873-8735-494187CE654D}" srcOrd="0" destOrd="0" presId="urn:microsoft.com/office/officeart/2005/8/layout/target2"/>
    <dgm:cxn modelId="{8DE9C8D2-8344-4FF4-82A0-0DABD3366AF4}" type="presParOf" srcId="{A2C9D8FD-4089-4873-8735-494187CE654D}" destId="{2194B3F3-3814-4C22-BE48-4F53856A3CCE}" srcOrd="0" destOrd="0" presId="urn:microsoft.com/office/officeart/2005/8/layout/target2"/>
    <dgm:cxn modelId="{FBE7ED92-8BF2-4DAB-9049-45232B91548C}" type="presParOf" srcId="{A2C9D8FD-4089-4873-8735-494187CE654D}" destId="{FB2173B7-68A4-4AC0-8733-FD9F2544B12E}" srcOrd="1" destOrd="0" presId="urn:microsoft.com/office/officeart/2005/8/layout/target2"/>
    <dgm:cxn modelId="{D9588DAE-3B2A-4F72-B04D-BFCFF4C3B062}" type="presParOf" srcId="{FB2173B7-68A4-4AC0-8733-FD9F2544B12E}" destId="{4F88BA55-E648-4736-9CC9-F62FA326D5BC}" srcOrd="0" destOrd="0" presId="urn:microsoft.com/office/officeart/2005/8/layout/target2"/>
    <dgm:cxn modelId="{41C65293-0738-4B82-B1DA-691945BE6081}" type="presParOf" srcId="{FB2173B7-68A4-4AC0-8733-FD9F2544B12E}" destId="{D2F254D2-2C76-4430-A418-CB5D83E2478E}" srcOrd="1" destOrd="0" presId="urn:microsoft.com/office/officeart/2005/8/layout/target2"/>
    <dgm:cxn modelId="{34D6667A-A454-4FD7-84B3-3F1043CEA142}" type="presParOf" srcId="{FB2173B7-68A4-4AC0-8733-FD9F2544B12E}" destId="{FD336415-A176-4FBD-B547-93B4FDBF98A0}" srcOrd="2" destOrd="0" presId="urn:microsoft.com/office/officeart/2005/8/layout/target2"/>
    <dgm:cxn modelId="{BF0B2485-759A-469B-A1DF-732CEACB9C1A}" type="presParOf" srcId="{1804A34A-2B61-4331-B93A-7D716966AA28}" destId="{BE50EFD8-B639-4ECA-BB63-BE7179E5AD62}" srcOrd="1" destOrd="0" presId="urn:microsoft.com/office/officeart/2005/8/layout/target2"/>
    <dgm:cxn modelId="{2CD04BC1-84DD-42E2-9411-028A150E541A}" type="presParOf" srcId="{BE50EFD8-B639-4ECA-BB63-BE7179E5AD62}" destId="{31F95702-B8D4-4F1C-ABD7-6BD65BB7A241}" srcOrd="0" destOrd="0" presId="urn:microsoft.com/office/officeart/2005/8/layout/target2"/>
    <dgm:cxn modelId="{F84E403E-6266-4DC5-93E5-195AB9DCCCDB}" type="presParOf" srcId="{BE50EFD8-B639-4ECA-BB63-BE7179E5AD62}" destId="{08CDFBC2-EA2D-4699-87F1-325AE6743B44}" srcOrd="1" destOrd="0" presId="urn:microsoft.com/office/officeart/2005/8/layout/target2"/>
    <dgm:cxn modelId="{8E9C6BD1-BFDB-4D00-9616-35BD75B8A0C6}" type="presParOf" srcId="{08CDFBC2-EA2D-4699-87F1-325AE6743B44}" destId="{92622CC3-3F3D-4B82-AD6F-41A127E6FA34}" srcOrd="0" destOrd="0" presId="urn:microsoft.com/office/officeart/2005/8/layout/target2"/>
    <dgm:cxn modelId="{C5CFCE03-3A9A-4476-976C-367689F0E69B}" type="presParOf" srcId="{08CDFBC2-EA2D-4699-87F1-325AE6743B44}" destId="{9F853F85-88E5-4419-9801-65007A39DE80}" srcOrd="1" destOrd="0" presId="urn:microsoft.com/office/officeart/2005/8/layout/target2"/>
    <dgm:cxn modelId="{5444F874-3D14-4712-B889-3240CACD3468}" type="presParOf" srcId="{08CDFBC2-EA2D-4699-87F1-325AE6743B44}" destId="{6F692960-8FA5-4887-BF3D-512A1B4C3AA9}" srcOrd="2" destOrd="0" presId="urn:microsoft.com/office/officeart/2005/8/layout/target2"/>
    <dgm:cxn modelId="{03C60F5A-918A-4E66-895E-6AE2E5A8A4E8}" type="presParOf" srcId="{08CDFBC2-EA2D-4699-87F1-325AE6743B44}" destId="{6D88D6F3-5054-4609-BB4C-3B79C92B64E0}" srcOrd="3" destOrd="0" presId="urn:microsoft.com/office/officeart/2005/8/layout/target2"/>
    <dgm:cxn modelId="{46BFF9A3-F1EC-4F2A-BCEE-5DB3FB36B481}" type="presParOf" srcId="{08CDFBC2-EA2D-4699-87F1-325AE6743B44}" destId="{56D30030-52CA-46B2-84F9-B04A45BD76B6}" srcOrd="4" destOrd="0" presId="urn:microsoft.com/office/officeart/2005/8/layout/target2"/>
    <dgm:cxn modelId="{97BC579D-8A98-4F79-BE92-1467538D6A32}" type="presParOf" srcId="{08CDFBC2-EA2D-4699-87F1-325AE6743B44}" destId="{C3234864-41B4-4E64-9901-61140F802382}" srcOrd="5" destOrd="0" presId="urn:microsoft.com/office/officeart/2005/8/layout/target2"/>
    <dgm:cxn modelId="{28B8F52E-1546-413A-A13F-59735DFE04F4}" type="presParOf" srcId="{08CDFBC2-EA2D-4699-87F1-325AE6743B44}" destId="{BD126F60-37E0-4E28-A0A7-7E9EA4BCB570}" srcOrd="6"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4B3F3-3814-4C22-BE48-4F53856A3CCE}">
      <dsp:nvSpPr>
        <dsp:cNvPr id="0" name=""/>
        <dsp:cNvSpPr/>
      </dsp:nvSpPr>
      <dsp:spPr>
        <a:xfrm>
          <a:off x="0" y="0"/>
          <a:ext cx="10502900" cy="5402263"/>
        </a:xfrm>
        <a:prstGeom prst="roundRect">
          <a:avLst>
            <a:gd name="adj" fmla="val 8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4192756" numCol="1" spcCol="1270" anchor="t" anchorCtr="0">
          <a:noAutofit/>
        </a:bodyPr>
        <a:lstStyle/>
        <a:p>
          <a:pPr lvl="0" algn="l" defTabSz="2133600">
            <a:lnSpc>
              <a:spcPct val="90000"/>
            </a:lnSpc>
            <a:spcBef>
              <a:spcPct val="0"/>
            </a:spcBef>
            <a:spcAft>
              <a:spcPct val="35000"/>
            </a:spcAft>
          </a:pPr>
          <a:r>
            <a:rPr lang="en-US" sz="4800" u="sng" kern="1200" dirty="0" smtClean="0"/>
            <a:t>Program Financials</a:t>
          </a:r>
          <a:endParaRPr lang="en-US" sz="4800" u="sng" kern="1200" dirty="0"/>
        </a:p>
      </dsp:txBody>
      <dsp:txXfrm>
        <a:off x="134493" y="134493"/>
        <a:ext cx="10233914" cy="5133277"/>
      </dsp:txXfrm>
    </dsp:sp>
    <dsp:sp modelId="{4F88BA55-E648-4736-9CC9-F62FA326D5BC}">
      <dsp:nvSpPr>
        <dsp:cNvPr id="0" name=""/>
        <dsp:cNvSpPr/>
      </dsp:nvSpPr>
      <dsp:spPr>
        <a:xfrm>
          <a:off x="170181" y="1350565"/>
          <a:ext cx="1760217" cy="1852016"/>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Self-Funded Operation</a:t>
          </a:r>
          <a:endParaRPr lang="en-US" sz="1900" kern="1200" dirty="0"/>
        </a:p>
      </dsp:txBody>
      <dsp:txXfrm>
        <a:off x="224314" y="1404698"/>
        <a:ext cx="1651951" cy="1743750"/>
      </dsp:txXfrm>
    </dsp:sp>
    <dsp:sp modelId="{FD336415-A176-4FBD-B547-93B4FDBF98A0}">
      <dsp:nvSpPr>
        <dsp:cNvPr id="0" name=""/>
        <dsp:cNvSpPr/>
      </dsp:nvSpPr>
      <dsp:spPr>
        <a:xfrm>
          <a:off x="170181" y="3279738"/>
          <a:ext cx="1760217" cy="1852016"/>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Free Meal Subsidy = $3.61</a:t>
          </a:r>
          <a:endParaRPr lang="en-US" sz="1900" kern="1200" dirty="0"/>
        </a:p>
      </dsp:txBody>
      <dsp:txXfrm>
        <a:off x="224314" y="3333871"/>
        <a:ext cx="1651951" cy="1743750"/>
      </dsp:txXfrm>
    </dsp:sp>
    <dsp:sp modelId="{31F95702-B8D4-4F1C-ABD7-6BD65BB7A241}">
      <dsp:nvSpPr>
        <dsp:cNvPr id="0" name=""/>
        <dsp:cNvSpPr/>
      </dsp:nvSpPr>
      <dsp:spPr>
        <a:xfrm>
          <a:off x="2100580" y="1350565"/>
          <a:ext cx="8139747" cy="3781584"/>
        </a:xfrm>
        <a:prstGeom prst="roundRect">
          <a:avLst>
            <a:gd name="adj" fmla="val 10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2401306" numCol="1" spcCol="1270" anchor="t" anchorCtr="0">
          <a:noAutofit/>
        </a:bodyPr>
        <a:lstStyle/>
        <a:p>
          <a:pPr lvl="0" algn="l" defTabSz="2133600">
            <a:lnSpc>
              <a:spcPct val="90000"/>
            </a:lnSpc>
            <a:spcBef>
              <a:spcPct val="0"/>
            </a:spcBef>
            <a:spcAft>
              <a:spcPct val="35000"/>
            </a:spcAft>
          </a:pPr>
          <a:r>
            <a:rPr lang="en-US" sz="4800" kern="1200" dirty="0" smtClean="0"/>
            <a:t>Estimated Cost/Meal = $3.45</a:t>
          </a:r>
          <a:r>
            <a:rPr lang="en-US" sz="4800" b="1" kern="1200" dirty="0" smtClean="0">
              <a:solidFill>
                <a:srgbClr val="FF0000"/>
              </a:solidFill>
            </a:rPr>
            <a:t>*</a:t>
          </a:r>
          <a:endParaRPr lang="en-US" sz="4800" b="1" kern="1200" dirty="0">
            <a:solidFill>
              <a:srgbClr val="FF0000"/>
            </a:solidFill>
          </a:endParaRPr>
        </a:p>
      </dsp:txBody>
      <dsp:txXfrm>
        <a:off x="2216877" y="1466862"/>
        <a:ext cx="7907153" cy="3548990"/>
      </dsp:txXfrm>
    </dsp:sp>
    <dsp:sp modelId="{92622CC3-3F3D-4B82-AD6F-41A127E6FA34}">
      <dsp:nvSpPr>
        <dsp:cNvPr id="0" name=""/>
        <dsp:cNvSpPr/>
      </dsp:nvSpPr>
      <dsp:spPr>
        <a:xfrm>
          <a:off x="2304073" y="3052278"/>
          <a:ext cx="1902983" cy="1701712"/>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Labor Costs (54%):</a:t>
          </a:r>
        </a:p>
        <a:p>
          <a:pPr lvl="0" algn="ctr" defTabSz="844550">
            <a:lnSpc>
              <a:spcPct val="90000"/>
            </a:lnSpc>
            <a:spcBef>
              <a:spcPct val="0"/>
            </a:spcBef>
            <a:spcAft>
              <a:spcPct val="35000"/>
            </a:spcAft>
          </a:pPr>
          <a:r>
            <a:rPr lang="en-US" sz="1900" kern="1200" dirty="0" smtClean="0"/>
            <a:t>Director, Managers, Chefs and Cashiers</a:t>
          </a:r>
          <a:endParaRPr lang="en-US" sz="1900" kern="1200" dirty="0"/>
        </a:p>
      </dsp:txBody>
      <dsp:txXfrm>
        <a:off x="2356407" y="3104612"/>
        <a:ext cx="1798315" cy="1597044"/>
      </dsp:txXfrm>
    </dsp:sp>
    <dsp:sp modelId="{6F692960-8FA5-4887-BF3D-512A1B4C3AA9}">
      <dsp:nvSpPr>
        <dsp:cNvPr id="0" name=""/>
        <dsp:cNvSpPr/>
      </dsp:nvSpPr>
      <dsp:spPr>
        <a:xfrm>
          <a:off x="4245828" y="3052278"/>
          <a:ext cx="1902983" cy="1701712"/>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Food Costs (32%) </a:t>
          </a:r>
          <a:endParaRPr lang="en-US" sz="1900" kern="1200" dirty="0"/>
        </a:p>
      </dsp:txBody>
      <dsp:txXfrm>
        <a:off x="4298162" y="3104612"/>
        <a:ext cx="1798315" cy="1597044"/>
      </dsp:txXfrm>
    </dsp:sp>
    <dsp:sp modelId="{56D30030-52CA-46B2-84F9-B04A45BD76B6}">
      <dsp:nvSpPr>
        <dsp:cNvPr id="0" name=""/>
        <dsp:cNvSpPr/>
      </dsp:nvSpPr>
      <dsp:spPr>
        <a:xfrm>
          <a:off x="6187582" y="3052278"/>
          <a:ext cx="1902983" cy="1701712"/>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Direct Costs (7%): </a:t>
          </a:r>
        </a:p>
        <a:p>
          <a:pPr lvl="0" algn="ctr" defTabSz="844550">
            <a:lnSpc>
              <a:spcPct val="90000"/>
            </a:lnSpc>
            <a:spcBef>
              <a:spcPct val="0"/>
            </a:spcBef>
            <a:spcAft>
              <a:spcPct val="35000"/>
            </a:spcAft>
          </a:pPr>
          <a:r>
            <a:rPr lang="en-US" sz="1900" kern="1200" dirty="0" smtClean="0"/>
            <a:t>Paper Goods, Cleaning, Insurance, etc.</a:t>
          </a:r>
          <a:endParaRPr lang="en-US" sz="1900" kern="1200" dirty="0"/>
        </a:p>
      </dsp:txBody>
      <dsp:txXfrm>
        <a:off x="6239916" y="3104612"/>
        <a:ext cx="1798315" cy="1597044"/>
      </dsp:txXfrm>
    </dsp:sp>
    <dsp:sp modelId="{BD126F60-37E0-4E28-A0A7-7E9EA4BCB570}">
      <dsp:nvSpPr>
        <dsp:cNvPr id="0" name=""/>
        <dsp:cNvSpPr/>
      </dsp:nvSpPr>
      <dsp:spPr>
        <a:xfrm>
          <a:off x="8129336" y="3052278"/>
          <a:ext cx="1902983" cy="1701712"/>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Admin &amp; Management Fees (7%)</a:t>
          </a:r>
          <a:endParaRPr lang="en-US" sz="1900" kern="1200" dirty="0"/>
        </a:p>
      </dsp:txBody>
      <dsp:txXfrm>
        <a:off x="8181670" y="3104612"/>
        <a:ext cx="1798315" cy="1597044"/>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A6F8A51-0E8D-44F2-9487-78A359B455AD}" type="datetimeFigureOut">
              <a:rPr lang="en-US" smtClean="0"/>
              <a:t>11/12/2020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9D3E62A-7F1B-4127-8EAC-1A017D3598C6}" type="slidenum">
              <a:rPr lang="en-US" smtClean="0"/>
              <a:t>‹#›</a:t>
            </a:fld>
            <a:endParaRPr lang="en-US"/>
          </a:p>
        </p:txBody>
      </p:sp>
    </p:spTree>
    <p:extLst>
      <p:ext uri="{BB962C8B-B14F-4D97-AF65-F5344CB8AC3E}">
        <p14:creationId xmlns:p14="http://schemas.microsoft.com/office/powerpoint/2010/main" val="1871284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A02BB30-01D4-4B71-9B0C-D69085783D3B}" type="datetimeFigureOut">
              <a:rPr lang="en-US" smtClean="0"/>
              <a:t>11/12/2020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0990D38-4D70-4A1E-85AC-7DB819C99AF7}" type="slidenum">
              <a:rPr lang="en-US" smtClean="0"/>
              <a:t>‹#›</a:t>
            </a:fld>
            <a:endParaRPr lang="en-US" dirty="0"/>
          </a:p>
        </p:txBody>
      </p:sp>
    </p:spTree>
    <p:extLst>
      <p:ext uri="{BB962C8B-B14F-4D97-AF65-F5344CB8AC3E}">
        <p14:creationId xmlns:p14="http://schemas.microsoft.com/office/powerpoint/2010/main" val="4166246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Invisible</a:t>
            </a:r>
            <a:endParaRPr lang="en-US" dirty="0"/>
          </a:p>
        </p:txBody>
      </p:sp>
      <p:sp>
        <p:nvSpPr>
          <p:cNvPr id="4" name="Slide Number Placeholder 3"/>
          <p:cNvSpPr>
            <a:spLocks noGrp="1"/>
          </p:cNvSpPr>
          <p:nvPr>
            <p:ph type="sldNum" sz="quarter" idx="10"/>
          </p:nvPr>
        </p:nvSpPr>
        <p:spPr/>
        <p:txBody>
          <a:bodyPr/>
          <a:lstStyle/>
          <a:p>
            <a:fld id="{F0990D38-4D70-4A1E-85AC-7DB819C99AF7}" type="slidenum">
              <a:rPr lang="en-US" smtClean="0"/>
              <a:t>11</a:t>
            </a:fld>
            <a:endParaRPr lang="en-US" dirty="0"/>
          </a:p>
        </p:txBody>
      </p:sp>
    </p:spTree>
    <p:extLst>
      <p:ext uri="{BB962C8B-B14F-4D97-AF65-F5344CB8AC3E}">
        <p14:creationId xmlns:p14="http://schemas.microsoft.com/office/powerpoint/2010/main" val="3050587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much</a:t>
            </a:r>
            <a:r>
              <a:rPr lang="en-US" baseline="0" dirty="0" smtClean="0"/>
              <a:t> in a la carte, adult in prior years?</a:t>
            </a:r>
          </a:p>
          <a:p>
            <a:endParaRPr lang="en-US" baseline="0" dirty="0" smtClean="0"/>
          </a:p>
          <a:p>
            <a:r>
              <a:rPr lang="en-US" baseline="0" dirty="0" smtClean="0"/>
              <a:t>Provide kids as much of cafeteria experience</a:t>
            </a:r>
          </a:p>
          <a:p>
            <a:r>
              <a:rPr lang="en-US" baseline="0" dirty="0" smtClean="0"/>
              <a:t>Losing lot of additional sales</a:t>
            </a:r>
            <a:endParaRPr lang="en-US" dirty="0"/>
          </a:p>
        </p:txBody>
      </p:sp>
      <p:sp>
        <p:nvSpPr>
          <p:cNvPr id="4" name="Slide Number Placeholder 3"/>
          <p:cNvSpPr>
            <a:spLocks noGrp="1"/>
          </p:cNvSpPr>
          <p:nvPr>
            <p:ph type="sldNum" sz="quarter" idx="10"/>
          </p:nvPr>
        </p:nvSpPr>
        <p:spPr/>
        <p:txBody>
          <a:bodyPr/>
          <a:lstStyle/>
          <a:p>
            <a:fld id="{F0990D38-4D70-4A1E-85AC-7DB819C99AF7}" type="slidenum">
              <a:rPr lang="en-US" smtClean="0"/>
              <a:t>12</a:t>
            </a:fld>
            <a:endParaRPr lang="en-US" dirty="0"/>
          </a:p>
        </p:txBody>
      </p:sp>
    </p:spTree>
    <p:extLst>
      <p:ext uri="{BB962C8B-B14F-4D97-AF65-F5344CB8AC3E}">
        <p14:creationId xmlns:p14="http://schemas.microsoft.com/office/powerpoint/2010/main" val="518509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Federal = $3.51, State = $0.10</a:t>
            </a:r>
          </a:p>
          <a:p>
            <a:r>
              <a:rPr lang="en-US" dirty="0" smtClean="0"/>
              <a:t>$3,447,389 / 1,000,161 meals</a:t>
            </a:r>
          </a:p>
          <a:p>
            <a:r>
              <a:rPr lang="en-US" dirty="0" smtClean="0"/>
              <a:t>Many costs are fixed, so that cost per meal increases</a:t>
            </a:r>
          </a:p>
          <a:p>
            <a:endParaRPr lang="en-US" dirty="0" smtClean="0"/>
          </a:p>
          <a:p>
            <a:r>
              <a:rPr lang="en-US" dirty="0" smtClean="0"/>
              <a:t>Costs</a:t>
            </a:r>
            <a:r>
              <a:rPr lang="en-US" baseline="0" dirty="0" smtClean="0"/>
              <a:t> from RFP </a:t>
            </a:r>
            <a:r>
              <a:rPr lang="en-US" baseline="0" dirty="0" err="1" smtClean="0"/>
              <a:t>pg</a:t>
            </a:r>
            <a:r>
              <a:rPr lang="en-US" baseline="0" dirty="0" smtClean="0"/>
              <a:t> 31-33 (food is net of rebates and commodities)</a:t>
            </a:r>
            <a:endParaRPr lang="en-US" dirty="0"/>
          </a:p>
        </p:txBody>
      </p:sp>
      <p:sp>
        <p:nvSpPr>
          <p:cNvPr id="4" name="Slide Number Placeholder 3"/>
          <p:cNvSpPr>
            <a:spLocks noGrp="1"/>
          </p:cNvSpPr>
          <p:nvPr>
            <p:ph type="sldNum" sz="quarter" idx="10"/>
          </p:nvPr>
        </p:nvSpPr>
        <p:spPr/>
        <p:txBody>
          <a:bodyPr/>
          <a:lstStyle/>
          <a:p>
            <a:fld id="{F0990D38-4D70-4A1E-85AC-7DB819C99AF7}" type="slidenum">
              <a:rPr lang="en-US" smtClean="0"/>
              <a:t>13</a:t>
            </a:fld>
            <a:endParaRPr lang="en-US" dirty="0"/>
          </a:p>
        </p:txBody>
      </p:sp>
    </p:spTree>
    <p:extLst>
      <p:ext uri="{BB962C8B-B14F-4D97-AF65-F5344CB8AC3E}">
        <p14:creationId xmlns:p14="http://schemas.microsoft.com/office/powerpoint/2010/main" val="1363669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Discouraged</a:t>
            </a:r>
            <a:r>
              <a:rPr lang="en-US" baseline="0" dirty="0" smtClean="0"/>
              <a:t> by revenue and fund balance trend</a:t>
            </a:r>
          </a:p>
          <a:p>
            <a:r>
              <a:rPr lang="en-US" baseline="0" dirty="0" smtClean="0"/>
              <a:t>Loss moving right direction</a:t>
            </a:r>
          </a:p>
          <a:p>
            <a:r>
              <a:rPr lang="en-US" baseline="0" dirty="0" smtClean="0"/>
              <a:t>General Fund still subsidizing</a:t>
            </a:r>
            <a:endParaRPr lang="en-US" dirty="0"/>
          </a:p>
        </p:txBody>
      </p:sp>
      <p:sp>
        <p:nvSpPr>
          <p:cNvPr id="4" name="Slide Number Placeholder 3"/>
          <p:cNvSpPr>
            <a:spLocks noGrp="1"/>
          </p:cNvSpPr>
          <p:nvPr>
            <p:ph type="sldNum" sz="quarter" idx="10"/>
          </p:nvPr>
        </p:nvSpPr>
        <p:spPr/>
        <p:txBody>
          <a:bodyPr/>
          <a:lstStyle/>
          <a:p>
            <a:fld id="{F0990D38-4D70-4A1E-85AC-7DB819C99AF7}" type="slidenum">
              <a:rPr lang="en-US" smtClean="0"/>
              <a:t>14</a:t>
            </a:fld>
            <a:endParaRPr lang="en-US" dirty="0"/>
          </a:p>
        </p:txBody>
      </p:sp>
    </p:spTree>
    <p:extLst>
      <p:ext uri="{BB962C8B-B14F-4D97-AF65-F5344CB8AC3E}">
        <p14:creationId xmlns:p14="http://schemas.microsoft.com/office/powerpoint/2010/main" val="3841739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meeting minimum service days</a:t>
            </a:r>
          </a:p>
          <a:p>
            <a:r>
              <a:rPr lang="en-US" dirty="0" smtClean="0"/>
              <a:t>Losing a lot of sales revenue and</a:t>
            </a:r>
            <a:r>
              <a:rPr lang="en-US" baseline="0" dirty="0" smtClean="0"/>
              <a:t> opportunities to pick up</a:t>
            </a:r>
            <a:endParaRPr lang="en-US" dirty="0"/>
          </a:p>
        </p:txBody>
      </p:sp>
      <p:sp>
        <p:nvSpPr>
          <p:cNvPr id="4" name="Slide Number Placeholder 3"/>
          <p:cNvSpPr>
            <a:spLocks noGrp="1"/>
          </p:cNvSpPr>
          <p:nvPr>
            <p:ph type="sldNum" sz="quarter" idx="10"/>
          </p:nvPr>
        </p:nvSpPr>
        <p:spPr/>
        <p:txBody>
          <a:bodyPr/>
          <a:lstStyle/>
          <a:p>
            <a:fld id="{F0990D38-4D70-4A1E-85AC-7DB819C99AF7}" type="slidenum">
              <a:rPr lang="en-US" smtClean="0"/>
              <a:t>15</a:t>
            </a:fld>
            <a:endParaRPr lang="en-US" dirty="0"/>
          </a:p>
        </p:txBody>
      </p:sp>
    </p:spTree>
    <p:extLst>
      <p:ext uri="{BB962C8B-B14F-4D97-AF65-F5344CB8AC3E}">
        <p14:creationId xmlns:p14="http://schemas.microsoft.com/office/powerpoint/2010/main" val="191095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September is always a loss (summer accruals)</a:t>
            </a:r>
          </a:p>
          <a:p>
            <a:r>
              <a:rPr lang="en-US" dirty="0" smtClean="0"/>
              <a:t>Big impact from fewer service days</a:t>
            </a:r>
          </a:p>
          <a:p>
            <a:endParaRPr lang="en-US" dirty="0" smtClean="0"/>
          </a:p>
          <a:p>
            <a:r>
              <a:rPr lang="en-US" dirty="0" smtClean="0"/>
              <a:t>Transferred</a:t>
            </a:r>
            <a:r>
              <a:rPr lang="en-US" baseline="0" dirty="0" smtClean="0"/>
              <a:t> $98k in for last year</a:t>
            </a:r>
          </a:p>
          <a:p>
            <a:r>
              <a:rPr lang="en-US" baseline="0" dirty="0" smtClean="0"/>
              <a:t>Expect to run out of cash in 2 months</a:t>
            </a:r>
            <a:endParaRPr lang="en-US" dirty="0" smtClean="0"/>
          </a:p>
          <a:p>
            <a:endParaRPr lang="en-US" dirty="0" smtClean="0"/>
          </a:p>
          <a:p>
            <a:r>
              <a:rPr lang="en-US" dirty="0" smtClean="0"/>
              <a:t>5-day</a:t>
            </a:r>
            <a:r>
              <a:rPr lang="en-US" baseline="0" dirty="0" smtClean="0"/>
              <a:t> model – are we going to serve lunch?</a:t>
            </a:r>
          </a:p>
          <a:p>
            <a:pPr marL="171450" indent="-171450">
              <a:buFont typeface="Arial" panose="020B0604020202020204" pitchFamily="34" charset="0"/>
              <a:buChar char="•"/>
            </a:pPr>
            <a:r>
              <a:rPr lang="en-US" baseline="0" dirty="0" smtClean="0"/>
              <a:t>If yes, meals go up, losses go down</a:t>
            </a:r>
          </a:p>
          <a:p>
            <a:pPr marL="171450" indent="-171450">
              <a:buFont typeface="Arial" panose="020B0604020202020204" pitchFamily="34" charset="0"/>
              <a:buChar char="•"/>
            </a:pPr>
            <a:r>
              <a:rPr lang="en-US" baseline="0" dirty="0" smtClean="0"/>
              <a:t>If CB model, give them food?  Meals down, losses up?</a:t>
            </a:r>
            <a:endParaRPr lang="en-US" dirty="0"/>
          </a:p>
        </p:txBody>
      </p:sp>
      <p:sp>
        <p:nvSpPr>
          <p:cNvPr id="4" name="Slide Number Placeholder 3"/>
          <p:cNvSpPr>
            <a:spLocks noGrp="1"/>
          </p:cNvSpPr>
          <p:nvPr>
            <p:ph type="sldNum" sz="quarter" idx="10"/>
          </p:nvPr>
        </p:nvSpPr>
        <p:spPr/>
        <p:txBody>
          <a:bodyPr/>
          <a:lstStyle/>
          <a:p>
            <a:fld id="{F0990D38-4D70-4A1E-85AC-7DB819C99AF7}" type="slidenum">
              <a:rPr lang="en-US" smtClean="0"/>
              <a:t>16</a:t>
            </a:fld>
            <a:endParaRPr lang="en-US" dirty="0"/>
          </a:p>
        </p:txBody>
      </p:sp>
    </p:spTree>
    <p:extLst>
      <p:ext uri="{BB962C8B-B14F-4D97-AF65-F5344CB8AC3E}">
        <p14:creationId xmlns:p14="http://schemas.microsoft.com/office/powerpoint/2010/main" val="3624063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forget about the participation</a:t>
            </a:r>
            <a:r>
              <a:rPr lang="en-US" baseline="0" dirty="0" smtClean="0"/>
              <a:t> pickup under SSO – kids taking lunch because it’s free</a:t>
            </a:r>
            <a:endParaRPr lang="en-US" dirty="0"/>
          </a:p>
        </p:txBody>
      </p:sp>
      <p:sp>
        <p:nvSpPr>
          <p:cNvPr id="4" name="Slide Number Placeholder 3"/>
          <p:cNvSpPr>
            <a:spLocks noGrp="1"/>
          </p:cNvSpPr>
          <p:nvPr>
            <p:ph type="sldNum" sz="quarter" idx="10"/>
          </p:nvPr>
        </p:nvSpPr>
        <p:spPr/>
        <p:txBody>
          <a:bodyPr/>
          <a:lstStyle/>
          <a:p>
            <a:fld id="{F0990D38-4D70-4A1E-85AC-7DB819C99AF7}" type="slidenum">
              <a:rPr lang="en-US" smtClean="0"/>
              <a:t>17</a:t>
            </a:fld>
            <a:endParaRPr lang="en-US" dirty="0"/>
          </a:p>
        </p:txBody>
      </p:sp>
    </p:spTree>
    <p:extLst>
      <p:ext uri="{BB962C8B-B14F-4D97-AF65-F5344CB8AC3E}">
        <p14:creationId xmlns:p14="http://schemas.microsoft.com/office/powerpoint/2010/main" val="1776134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C18FD5-B465-44B6-B2F5-038CA1650145}" type="datetimeFigureOut">
              <a:rPr lang="en-US" smtClean="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588513-F6CD-4653-A937-5FD7DCD409A2}" type="slidenum">
              <a:rPr lang="en-US" smtClean="0"/>
              <a:t>‹#›</a:t>
            </a:fld>
            <a:endParaRPr lang="en-US" dirty="0"/>
          </a:p>
        </p:txBody>
      </p:sp>
    </p:spTree>
    <p:extLst>
      <p:ext uri="{BB962C8B-B14F-4D97-AF65-F5344CB8AC3E}">
        <p14:creationId xmlns:p14="http://schemas.microsoft.com/office/powerpoint/2010/main" val="1789054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18FD5-B465-44B6-B2F5-038CA1650145}" type="datetimeFigureOut">
              <a:rPr lang="en-US" smtClean="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588513-F6CD-4653-A937-5FD7DCD409A2}" type="slidenum">
              <a:rPr lang="en-US" smtClean="0"/>
              <a:t>‹#›</a:t>
            </a:fld>
            <a:endParaRPr lang="en-US" dirty="0"/>
          </a:p>
        </p:txBody>
      </p:sp>
    </p:spTree>
    <p:extLst>
      <p:ext uri="{BB962C8B-B14F-4D97-AF65-F5344CB8AC3E}">
        <p14:creationId xmlns:p14="http://schemas.microsoft.com/office/powerpoint/2010/main" val="922696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18FD5-B465-44B6-B2F5-038CA1650145}" type="datetimeFigureOut">
              <a:rPr lang="en-US" smtClean="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588513-F6CD-4653-A937-5FD7DCD409A2}" type="slidenum">
              <a:rPr lang="en-US" smtClean="0"/>
              <a:t>‹#›</a:t>
            </a:fld>
            <a:endParaRPr lang="en-US" dirty="0"/>
          </a:p>
        </p:txBody>
      </p:sp>
    </p:spTree>
    <p:extLst>
      <p:ext uri="{BB962C8B-B14F-4D97-AF65-F5344CB8AC3E}">
        <p14:creationId xmlns:p14="http://schemas.microsoft.com/office/powerpoint/2010/main" val="1333180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2 Presenters - Primary">
    <p:spTree>
      <p:nvGrpSpPr>
        <p:cNvPr id="1" name=""/>
        <p:cNvGrpSpPr/>
        <p:nvPr/>
      </p:nvGrpSpPr>
      <p:grpSpPr>
        <a:xfrm>
          <a:off x="0" y="0"/>
          <a:ext cx="0" cy="0"/>
          <a:chOff x="0" y="0"/>
          <a:chExt cx="0" cy="0"/>
        </a:xfrm>
      </p:grpSpPr>
      <p:pic>
        <p:nvPicPr>
          <p:cNvPr id="6" name="Picture 10">
            <a:extLst>
              <a:ext uri="{FF2B5EF4-FFF2-40B4-BE49-F238E27FC236}">
                <a16:creationId xmlns:a16="http://schemas.microsoft.com/office/drawing/2014/main" id="{0DD4D45C-E3E8-A449-844E-F3123618FC2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62425" y="4493559"/>
            <a:ext cx="4121727" cy="115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5">
            <a:extLst>
              <a:ext uri="{FF2B5EF4-FFF2-40B4-BE49-F238E27FC236}">
                <a16:creationId xmlns:a16="http://schemas.microsoft.com/office/drawing/2014/main" id="{2899BEAE-6FA3-3D4F-8D27-BB488C9AB4B3}"/>
              </a:ext>
            </a:extLst>
          </p:cNvPr>
          <p:cNvGrpSpPr>
            <a:grpSpLocks/>
          </p:cNvGrpSpPr>
          <p:nvPr/>
        </p:nvGrpSpPr>
        <p:grpSpPr bwMode="auto">
          <a:xfrm>
            <a:off x="-394470" y="5895696"/>
            <a:ext cx="6902258" cy="607919"/>
            <a:chOff x="1919806" y="6338170"/>
            <a:chExt cx="3002923" cy="363255"/>
          </a:xfrm>
        </p:grpSpPr>
        <p:sp>
          <p:nvSpPr>
            <p:cNvPr id="10" name="Rounded Rectangle 9">
              <a:extLst>
                <a:ext uri="{FF2B5EF4-FFF2-40B4-BE49-F238E27FC236}">
                  <a16:creationId xmlns:a16="http://schemas.microsoft.com/office/drawing/2014/main" id="{C92F7F28-9EFF-1C42-820E-4AA2CDEC615C}"/>
                </a:ext>
              </a:extLst>
            </p:cNvPr>
            <p:cNvSpPr/>
            <p:nvPr/>
          </p:nvSpPr>
          <p:spPr>
            <a:xfrm>
              <a:off x="1919806" y="6338170"/>
              <a:ext cx="2877348" cy="363255"/>
            </a:xfrm>
            <a:prstGeom prst="roundRect">
              <a:avLst/>
            </a:prstGeom>
            <a:solidFill>
              <a:srgbClr val="2934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70" dirty="0"/>
            </a:p>
          </p:txBody>
        </p:sp>
        <p:sp>
          <p:nvSpPr>
            <p:cNvPr id="11" name="Oval 10">
              <a:extLst>
                <a:ext uri="{FF2B5EF4-FFF2-40B4-BE49-F238E27FC236}">
                  <a16:creationId xmlns:a16="http://schemas.microsoft.com/office/drawing/2014/main" id="{B297C10D-28D0-B54F-9E0F-5D49A3275F34}"/>
                </a:ext>
              </a:extLst>
            </p:cNvPr>
            <p:cNvSpPr/>
            <p:nvPr/>
          </p:nvSpPr>
          <p:spPr>
            <a:xfrm>
              <a:off x="4559398" y="6338170"/>
              <a:ext cx="363331" cy="363255"/>
            </a:xfrm>
            <a:prstGeom prst="ellipse">
              <a:avLst/>
            </a:prstGeom>
            <a:solidFill>
              <a:srgbClr val="2934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9010" eaLnBrk="1" fontAlgn="auto" hangingPunct="1">
                <a:spcBef>
                  <a:spcPts val="0"/>
                </a:spcBef>
                <a:spcAft>
                  <a:spcPts val="0"/>
                </a:spcAft>
                <a:defRPr/>
              </a:pPr>
              <a:endParaRPr lang="en-US" sz="1770" dirty="0"/>
            </a:p>
          </p:txBody>
        </p:sp>
      </p:grpSp>
      <p:sp>
        <p:nvSpPr>
          <p:cNvPr id="12" name="TextBox 18">
            <a:extLst>
              <a:ext uri="{FF2B5EF4-FFF2-40B4-BE49-F238E27FC236}">
                <a16:creationId xmlns:a16="http://schemas.microsoft.com/office/drawing/2014/main" id="{6612FFDC-DB88-1646-B5E1-706BE5DC806C}"/>
              </a:ext>
            </a:extLst>
          </p:cNvPr>
          <p:cNvSpPr txBox="1">
            <a:spLocks noChangeArrowheads="1"/>
          </p:cNvSpPr>
          <p:nvPr/>
        </p:nvSpPr>
        <p:spPr bwMode="auto">
          <a:xfrm>
            <a:off x="1824906" y="5996548"/>
            <a:ext cx="3398686" cy="41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1017588" eaLnBrk="0" fontAlgn="base" hangingPunct="0">
              <a:spcBef>
                <a:spcPct val="0"/>
              </a:spcBef>
              <a:spcAft>
                <a:spcPct val="0"/>
              </a:spcAft>
              <a:defRPr sz="2000">
                <a:solidFill>
                  <a:schemeClr val="tx1"/>
                </a:solidFill>
                <a:latin typeface="Calibri" panose="020F0502020204030204" pitchFamily="34" charset="0"/>
              </a:defRPr>
            </a:lvl6pPr>
            <a:lvl7pPr marL="2971800" indent="-228600" defTabSz="1017588" eaLnBrk="0" fontAlgn="base" hangingPunct="0">
              <a:spcBef>
                <a:spcPct val="0"/>
              </a:spcBef>
              <a:spcAft>
                <a:spcPct val="0"/>
              </a:spcAft>
              <a:defRPr sz="2000">
                <a:solidFill>
                  <a:schemeClr val="tx1"/>
                </a:solidFill>
                <a:latin typeface="Calibri" panose="020F0502020204030204" pitchFamily="34" charset="0"/>
              </a:defRPr>
            </a:lvl7pPr>
            <a:lvl8pPr marL="3429000" indent="-228600" defTabSz="1017588" eaLnBrk="0" fontAlgn="base" hangingPunct="0">
              <a:spcBef>
                <a:spcPct val="0"/>
              </a:spcBef>
              <a:spcAft>
                <a:spcPct val="0"/>
              </a:spcAft>
              <a:defRPr sz="2000">
                <a:solidFill>
                  <a:schemeClr val="tx1"/>
                </a:solidFill>
                <a:latin typeface="Calibri" panose="020F0502020204030204" pitchFamily="34" charset="0"/>
              </a:defRPr>
            </a:lvl8pPr>
            <a:lvl9pPr marL="3886200" indent="-228600" defTabSz="1017588" eaLnBrk="0" fontAlgn="base" hangingPunct="0">
              <a:spcBef>
                <a:spcPct val="0"/>
              </a:spcBef>
              <a:spcAft>
                <a:spcPct val="0"/>
              </a:spcAft>
              <a:defRPr sz="2000">
                <a:solidFill>
                  <a:schemeClr val="tx1"/>
                </a:solidFill>
                <a:latin typeface="Calibri" panose="020F0502020204030204" pitchFamily="34" charset="0"/>
              </a:defRPr>
            </a:lvl9pPr>
          </a:lstStyle>
          <a:p>
            <a:pPr algn="ctr" eaLnBrk="1" hangingPunct="1"/>
            <a:r>
              <a:rPr lang="en-US" altLang="en-US" sz="1059" b="1" dirty="0">
                <a:solidFill>
                  <a:schemeClr val="bg1"/>
                </a:solidFill>
                <a:latin typeface="Helvetica" panose="020B0604020202020204" pitchFamily="34" charset="0"/>
                <a:cs typeface="Helvetica" panose="020B0604020202020204" pitchFamily="34" charset="0"/>
              </a:rPr>
              <a:t>Cornerstone Advisors Asset Management, LLC</a:t>
            </a:r>
          </a:p>
          <a:p>
            <a:pPr algn="ctr" eaLnBrk="1" hangingPunct="1"/>
            <a:r>
              <a:rPr lang="en-US" altLang="en-US" sz="1059" dirty="0">
                <a:solidFill>
                  <a:schemeClr val="bg1"/>
                </a:solidFill>
                <a:latin typeface="Helvetica" panose="020B0604020202020204" pitchFamily="34" charset="0"/>
                <a:cs typeface="Helvetica" panose="020B0604020202020204" pitchFamily="34" charset="0"/>
              </a:rPr>
              <a:t>74 W. Broad Street, Suite 340, Bethlehem, PA 18018</a:t>
            </a:r>
          </a:p>
        </p:txBody>
      </p:sp>
      <p:sp>
        <p:nvSpPr>
          <p:cNvPr id="13" name="Text Placeholder 19">
            <a:extLst>
              <a:ext uri="{FF2B5EF4-FFF2-40B4-BE49-F238E27FC236}">
                <a16:creationId xmlns:a16="http://schemas.microsoft.com/office/drawing/2014/main" id="{06563B3D-A1AA-1D40-9FBF-A41B9835016A}"/>
              </a:ext>
            </a:extLst>
          </p:cNvPr>
          <p:cNvSpPr>
            <a:spLocks noGrp="1"/>
          </p:cNvSpPr>
          <p:nvPr>
            <p:ph type="body" sz="quarter" idx="10" hasCustomPrompt="1"/>
          </p:nvPr>
        </p:nvSpPr>
        <p:spPr>
          <a:xfrm>
            <a:off x="2037773" y="1323980"/>
            <a:ext cx="10154227" cy="645739"/>
          </a:xfrm>
          <a:prstGeom prst="rect">
            <a:avLst/>
          </a:prstGeom>
        </p:spPr>
        <p:txBody>
          <a:bodyPr/>
          <a:lstStyle>
            <a:lvl1pPr marL="0" indent="0">
              <a:buNone/>
              <a:defRPr sz="3530">
                <a:solidFill>
                  <a:schemeClr val="bg1"/>
                </a:solidFill>
                <a:latin typeface="Palatino" pitchFamily="2" charset="77"/>
                <a:ea typeface="Palatino" pitchFamily="2" charset="77"/>
              </a:defRPr>
            </a:lvl1pPr>
          </a:lstStyle>
          <a:p>
            <a:pPr lvl="0"/>
            <a:r>
              <a:rPr lang="en-US" dirty="0"/>
              <a:t>Presentation Title</a:t>
            </a:r>
          </a:p>
        </p:txBody>
      </p:sp>
      <p:sp>
        <p:nvSpPr>
          <p:cNvPr id="14" name="Text Placeholder 23">
            <a:extLst>
              <a:ext uri="{FF2B5EF4-FFF2-40B4-BE49-F238E27FC236}">
                <a16:creationId xmlns:a16="http://schemas.microsoft.com/office/drawing/2014/main" id="{97D650DD-25E6-3F46-8191-329A501EDFAD}"/>
              </a:ext>
            </a:extLst>
          </p:cNvPr>
          <p:cNvSpPr>
            <a:spLocks noGrp="1"/>
          </p:cNvSpPr>
          <p:nvPr>
            <p:ph type="body" sz="quarter" idx="11" hasCustomPrompt="1"/>
          </p:nvPr>
        </p:nvSpPr>
        <p:spPr>
          <a:xfrm>
            <a:off x="2057016" y="2106706"/>
            <a:ext cx="2615045" cy="409625"/>
          </a:xfrm>
          <a:prstGeom prst="rect">
            <a:avLst/>
          </a:prstGeom>
        </p:spPr>
        <p:txBody>
          <a:bodyPr/>
          <a:lstStyle>
            <a:lvl1pPr marL="0" indent="0">
              <a:buNone/>
              <a:defRPr sz="2647">
                <a:solidFill>
                  <a:schemeClr val="bg1"/>
                </a:solidFill>
                <a:latin typeface="Palatino" pitchFamily="2" charset="77"/>
                <a:ea typeface="Palatino" pitchFamily="2" charset="77"/>
              </a:defRPr>
            </a:lvl1pPr>
          </a:lstStyle>
          <a:p>
            <a:pPr lvl="0"/>
            <a:r>
              <a:rPr lang="en-US" dirty="0"/>
              <a:t>Sub Title</a:t>
            </a:r>
          </a:p>
        </p:txBody>
      </p:sp>
      <p:sp>
        <p:nvSpPr>
          <p:cNvPr id="15" name="Text Placeholder 26">
            <a:extLst>
              <a:ext uri="{FF2B5EF4-FFF2-40B4-BE49-F238E27FC236}">
                <a16:creationId xmlns:a16="http://schemas.microsoft.com/office/drawing/2014/main" id="{7F6C21E0-7748-B04B-A0F9-10196565C622}"/>
              </a:ext>
            </a:extLst>
          </p:cNvPr>
          <p:cNvSpPr>
            <a:spLocks noGrp="1"/>
          </p:cNvSpPr>
          <p:nvPr>
            <p:ph type="body" sz="quarter" idx="12" hasCustomPrompt="1"/>
          </p:nvPr>
        </p:nvSpPr>
        <p:spPr>
          <a:xfrm>
            <a:off x="2057016" y="3310405"/>
            <a:ext cx="2615045" cy="239900"/>
          </a:xfrm>
          <a:prstGeom prst="rect">
            <a:avLst/>
          </a:prstGeom>
        </p:spPr>
        <p:txBody>
          <a:bodyPr/>
          <a:lstStyle>
            <a:lvl1pPr marL="0" indent="0">
              <a:buNone/>
              <a:defRPr sz="1588" b="0" i="0">
                <a:solidFill>
                  <a:schemeClr val="bg1"/>
                </a:solidFill>
                <a:latin typeface="Palatino" pitchFamily="2" charset="77"/>
                <a:ea typeface="Palatino" pitchFamily="2" charset="77"/>
              </a:defRPr>
            </a:lvl1pPr>
          </a:lstStyle>
          <a:p>
            <a:pPr lvl="0"/>
            <a:r>
              <a:rPr lang="en-US" dirty="0"/>
              <a:t>Date</a:t>
            </a:r>
          </a:p>
        </p:txBody>
      </p:sp>
      <p:sp>
        <p:nvSpPr>
          <p:cNvPr id="16" name="Text Placeholder 28">
            <a:extLst>
              <a:ext uri="{FF2B5EF4-FFF2-40B4-BE49-F238E27FC236}">
                <a16:creationId xmlns:a16="http://schemas.microsoft.com/office/drawing/2014/main" id="{EF4B9EB2-9ECF-0041-83FD-43E772524EDD}"/>
              </a:ext>
            </a:extLst>
          </p:cNvPr>
          <p:cNvSpPr>
            <a:spLocks noGrp="1"/>
          </p:cNvSpPr>
          <p:nvPr>
            <p:ph type="body" sz="quarter" idx="13" hasCustomPrompt="1"/>
          </p:nvPr>
        </p:nvSpPr>
        <p:spPr>
          <a:xfrm>
            <a:off x="7516357" y="4691813"/>
            <a:ext cx="4269608" cy="239096"/>
          </a:xfrm>
          <a:prstGeom prst="rect">
            <a:avLst/>
          </a:prstGeom>
        </p:spPr>
        <p:txBody>
          <a:bodyPr/>
          <a:lstStyle>
            <a:lvl1pPr marL="0" indent="0">
              <a:buNone/>
              <a:defRPr sz="1588" b="0" i="0">
                <a:solidFill>
                  <a:srgbClr val="29348E"/>
                </a:solidFill>
                <a:latin typeface="Palatino" pitchFamily="2" charset="77"/>
                <a:ea typeface="Palatino" pitchFamily="2" charset="77"/>
              </a:defRPr>
            </a:lvl1pPr>
          </a:lstStyle>
          <a:p>
            <a:pPr lvl="0"/>
            <a:r>
              <a:rPr lang="en-US" dirty="0"/>
              <a:t>PRESENTER’S NAME</a:t>
            </a:r>
          </a:p>
        </p:txBody>
      </p:sp>
      <p:sp>
        <p:nvSpPr>
          <p:cNvPr id="17" name="Text Placeholder 28">
            <a:extLst>
              <a:ext uri="{FF2B5EF4-FFF2-40B4-BE49-F238E27FC236}">
                <a16:creationId xmlns:a16="http://schemas.microsoft.com/office/drawing/2014/main" id="{192251F6-9A41-8646-96DA-D2BE8426E4FC}"/>
              </a:ext>
            </a:extLst>
          </p:cNvPr>
          <p:cNvSpPr>
            <a:spLocks noGrp="1"/>
          </p:cNvSpPr>
          <p:nvPr>
            <p:ph type="body" sz="quarter" idx="14" hasCustomPrompt="1"/>
          </p:nvPr>
        </p:nvSpPr>
        <p:spPr>
          <a:xfrm>
            <a:off x="7516356" y="4930909"/>
            <a:ext cx="4269608" cy="239096"/>
          </a:xfrm>
          <a:prstGeom prst="rect">
            <a:avLst/>
          </a:prstGeom>
        </p:spPr>
        <p:txBody>
          <a:bodyPr/>
          <a:lstStyle>
            <a:lvl1pPr marL="0" indent="0">
              <a:buNone/>
              <a:defRPr sz="1235" b="0" i="0">
                <a:solidFill>
                  <a:srgbClr val="03AEF0"/>
                </a:solidFill>
                <a:latin typeface="Helvetica" panose="020B0604020202020204" pitchFamily="34" charset="0"/>
                <a:ea typeface="Helvetica" panose="020B0604020202020204" pitchFamily="34" charset="0"/>
                <a:cs typeface="Helvetica" panose="020B0604020202020204" pitchFamily="34" charset="0"/>
              </a:defRPr>
            </a:lvl1pPr>
          </a:lstStyle>
          <a:p>
            <a:pPr lvl="0"/>
            <a:r>
              <a:rPr lang="en-US" dirty="0"/>
              <a:t>Presenter’s Title</a:t>
            </a:r>
          </a:p>
        </p:txBody>
      </p:sp>
      <p:sp>
        <p:nvSpPr>
          <p:cNvPr id="18" name="Text Placeholder 28">
            <a:extLst>
              <a:ext uri="{FF2B5EF4-FFF2-40B4-BE49-F238E27FC236}">
                <a16:creationId xmlns:a16="http://schemas.microsoft.com/office/drawing/2014/main" id="{4F9C7A35-B269-EA40-B549-E1748E8F6231}"/>
              </a:ext>
            </a:extLst>
          </p:cNvPr>
          <p:cNvSpPr>
            <a:spLocks noGrp="1"/>
          </p:cNvSpPr>
          <p:nvPr>
            <p:ph type="body" sz="quarter" idx="15" hasCustomPrompt="1"/>
          </p:nvPr>
        </p:nvSpPr>
        <p:spPr>
          <a:xfrm>
            <a:off x="7516356" y="5519104"/>
            <a:ext cx="4269608" cy="239096"/>
          </a:xfrm>
          <a:prstGeom prst="rect">
            <a:avLst/>
          </a:prstGeom>
        </p:spPr>
        <p:txBody>
          <a:bodyPr/>
          <a:lstStyle>
            <a:lvl1pPr marL="0" indent="0">
              <a:buNone/>
              <a:defRPr sz="1588" b="0" i="0">
                <a:solidFill>
                  <a:srgbClr val="29348E"/>
                </a:solidFill>
                <a:latin typeface="Palatino" pitchFamily="2" charset="77"/>
                <a:ea typeface="Palatino" pitchFamily="2" charset="77"/>
              </a:defRPr>
            </a:lvl1pPr>
          </a:lstStyle>
          <a:p>
            <a:pPr lvl="0"/>
            <a:r>
              <a:rPr lang="en-US" dirty="0"/>
              <a:t>PRESENTER’S NAME</a:t>
            </a:r>
          </a:p>
        </p:txBody>
      </p:sp>
      <p:sp>
        <p:nvSpPr>
          <p:cNvPr id="19" name="Text Placeholder 28">
            <a:extLst>
              <a:ext uri="{FF2B5EF4-FFF2-40B4-BE49-F238E27FC236}">
                <a16:creationId xmlns:a16="http://schemas.microsoft.com/office/drawing/2014/main" id="{6BFF84C6-02D1-4F4D-A44D-FF2AFE973F43}"/>
              </a:ext>
            </a:extLst>
          </p:cNvPr>
          <p:cNvSpPr>
            <a:spLocks noGrp="1"/>
          </p:cNvSpPr>
          <p:nvPr>
            <p:ph type="body" sz="quarter" idx="16" hasCustomPrompt="1"/>
          </p:nvPr>
        </p:nvSpPr>
        <p:spPr>
          <a:xfrm>
            <a:off x="7516355" y="5758199"/>
            <a:ext cx="4269608" cy="239096"/>
          </a:xfrm>
          <a:prstGeom prst="rect">
            <a:avLst/>
          </a:prstGeom>
        </p:spPr>
        <p:txBody>
          <a:bodyPr/>
          <a:lstStyle>
            <a:lvl1pPr marL="0" indent="0">
              <a:buNone/>
              <a:defRPr sz="1235" b="0" i="0">
                <a:solidFill>
                  <a:srgbClr val="03AEF0"/>
                </a:solidFill>
                <a:latin typeface="Helvetica" panose="020B0604020202020204" pitchFamily="34" charset="0"/>
                <a:ea typeface="Helvetica" panose="020B0604020202020204" pitchFamily="34" charset="0"/>
                <a:cs typeface="Helvetica" panose="020B0604020202020204" pitchFamily="34" charset="0"/>
              </a:defRPr>
            </a:lvl1pPr>
          </a:lstStyle>
          <a:p>
            <a:pPr lvl="0"/>
            <a:r>
              <a:rPr lang="en-US" dirty="0"/>
              <a:t>Presenter’s Title</a:t>
            </a:r>
          </a:p>
        </p:txBody>
      </p:sp>
    </p:spTree>
    <p:extLst>
      <p:ext uri="{BB962C8B-B14F-4D97-AF65-F5344CB8AC3E}">
        <p14:creationId xmlns:p14="http://schemas.microsoft.com/office/powerpoint/2010/main" val="3831243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Title">
    <p:spTree>
      <p:nvGrpSpPr>
        <p:cNvPr id="1" name=""/>
        <p:cNvGrpSpPr/>
        <p:nvPr/>
      </p:nvGrpSpPr>
      <p:grpSpPr>
        <a:xfrm>
          <a:off x="0" y="0"/>
          <a:ext cx="0" cy="0"/>
          <a:chOff x="0" y="0"/>
          <a:chExt cx="0" cy="0"/>
        </a:xfrm>
      </p:grpSpPr>
      <p:sp>
        <p:nvSpPr>
          <p:cNvPr id="3" name="Text Placeholder 16">
            <a:extLst>
              <a:ext uri="{FF2B5EF4-FFF2-40B4-BE49-F238E27FC236}">
                <a16:creationId xmlns:a16="http://schemas.microsoft.com/office/drawing/2014/main" id="{41358DED-6A71-C043-B58C-44BC674FF79B}"/>
              </a:ext>
            </a:extLst>
          </p:cNvPr>
          <p:cNvSpPr>
            <a:spLocks noGrp="1"/>
          </p:cNvSpPr>
          <p:nvPr>
            <p:ph type="body" sz="quarter" idx="11"/>
          </p:nvPr>
        </p:nvSpPr>
        <p:spPr>
          <a:xfrm>
            <a:off x="1" y="3021751"/>
            <a:ext cx="12191999" cy="796589"/>
          </a:xfrm>
          <a:prstGeom prst="rect">
            <a:avLst/>
          </a:prstGeom>
        </p:spPr>
        <p:txBody>
          <a:bodyPr anchor="ctr" anchorCtr="0"/>
          <a:lstStyle>
            <a:lvl1pPr marL="0" indent="0" algn="ctr">
              <a:buNone/>
              <a:defRPr sz="3883">
                <a:solidFill>
                  <a:srgbClr val="03AEF0"/>
                </a:solidFill>
                <a:latin typeface="Palatino" pitchFamily="2" charset="77"/>
                <a:ea typeface="Palatino" pitchFamily="2" charset="77"/>
                <a:cs typeface="Palatino" pitchFamily="2" charset="77"/>
              </a:defRPr>
            </a:lvl1pPr>
          </a:lstStyle>
          <a:p>
            <a:pPr lvl="0"/>
            <a:endParaRPr lang="en-US" dirty="0"/>
          </a:p>
        </p:txBody>
      </p:sp>
      <p:sp>
        <p:nvSpPr>
          <p:cNvPr id="4" name="Rectangle 3">
            <a:extLst>
              <a:ext uri="{FF2B5EF4-FFF2-40B4-BE49-F238E27FC236}">
                <a16:creationId xmlns:a16="http://schemas.microsoft.com/office/drawing/2014/main" id="{448BF669-A3D9-4481-AB57-776F1A6F9B73}"/>
              </a:ext>
            </a:extLst>
          </p:cNvPr>
          <p:cNvSpPr/>
          <p:nvPr/>
        </p:nvSpPr>
        <p:spPr>
          <a:xfrm>
            <a:off x="8452942" y="6318498"/>
            <a:ext cx="3378507" cy="33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Tree>
    <p:extLst>
      <p:ext uri="{BB962C8B-B14F-4D97-AF65-F5344CB8AC3E}">
        <p14:creationId xmlns:p14="http://schemas.microsoft.com/office/powerpoint/2010/main" val="2489352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Text Placeholder 16">
            <a:extLst>
              <a:ext uri="{FF2B5EF4-FFF2-40B4-BE49-F238E27FC236}">
                <a16:creationId xmlns:a16="http://schemas.microsoft.com/office/drawing/2014/main" id="{41358DED-6A71-C043-B58C-44BC674FF79B}"/>
              </a:ext>
            </a:extLst>
          </p:cNvPr>
          <p:cNvSpPr>
            <a:spLocks noGrp="1"/>
          </p:cNvSpPr>
          <p:nvPr>
            <p:ph type="body" sz="quarter" idx="11"/>
          </p:nvPr>
        </p:nvSpPr>
        <p:spPr>
          <a:xfrm>
            <a:off x="1811006" y="2787208"/>
            <a:ext cx="8943349" cy="1807013"/>
          </a:xfrm>
          <a:prstGeom prst="rect">
            <a:avLst/>
          </a:prstGeom>
        </p:spPr>
        <p:txBody>
          <a:bodyPr anchor="ctr" anchorCtr="0"/>
          <a:lstStyle>
            <a:lvl1pPr marL="0" indent="0" algn="ctr">
              <a:buNone/>
              <a:defRPr sz="3883">
                <a:solidFill>
                  <a:srgbClr val="03AEF0"/>
                </a:solidFill>
                <a:latin typeface="Palatino" pitchFamily="2" charset="77"/>
                <a:ea typeface="Palatino" pitchFamily="2" charset="77"/>
                <a:cs typeface="Palatino" pitchFamily="2" charset="77"/>
              </a:defRPr>
            </a:lvl1pPr>
          </a:lstStyle>
          <a:p>
            <a:pPr lvl="0"/>
            <a:endParaRPr lang="en-US" dirty="0"/>
          </a:p>
        </p:txBody>
      </p:sp>
      <p:sp>
        <p:nvSpPr>
          <p:cNvPr id="4" name="Rectangle 3">
            <a:extLst>
              <a:ext uri="{FF2B5EF4-FFF2-40B4-BE49-F238E27FC236}">
                <a16:creationId xmlns:a16="http://schemas.microsoft.com/office/drawing/2014/main" id="{448BF669-A3D9-4481-AB57-776F1A6F9B73}"/>
              </a:ext>
            </a:extLst>
          </p:cNvPr>
          <p:cNvSpPr/>
          <p:nvPr/>
        </p:nvSpPr>
        <p:spPr>
          <a:xfrm>
            <a:off x="8452942" y="6318498"/>
            <a:ext cx="3378507" cy="33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Tree>
    <p:extLst>
      <p:ext uri="{BB962C8B-B14F-4D97-AF65-F5344CB8AC3E}">
        <p14:creationId xmlns:p14="http://schemas.microsoft.com/office/powerpoint/2010/main" val="769871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with Title ">
    <p:spTree>
      <p:nvGrpSpPr>
        <p:cNvPr id="1" name=""/>
        <p:cNvGrpSpPr/>
        <p:nvPr/>
      </p:nvGrpSpPr>
      <p:grpSpPr>
        <a:xfrm>
          <a:off x="0" y="0"/>
          <a:ext cx="0" cy="0"/>
          <a:chOff x="0" y="0"/>
          <a:chExt cx="0" cy="0"/>
        </a:xfrm>
      </p:grpSpPr>
      <p:sp>
        <p:nvSpPr>
          <p:cNvPr id="4" name="Text Placeholder 16">
            <a:extLst>
              <a:ext uri="{FF2B5EF4-FFF2-40B4-BE49-F238E27FC236}">
                <a16:creationId xmlns:a16="http://schemas.microsoft.com/office/drawing/2014/main" id="{4E43F363-8640-449D-AE0D-17DFBDB308D0}"/>
              </a:ext>
            </a:extLst>
          </p:cNvPr>
          <p:cNvSpPr>
            <a:spLocks noGrp="1"/>
          </p:cNvSpPr>
          <p:nvPr>
            <p:ph type="body" sz="quarter" idx="10" hasCustomPrompt="1"/>
          </p:nvPr>
        </p:nvSpPr>
        <p:spPr>
          <a:xfrm>
            <a:off x="1406886" y="612246"/>
            <a:ext cx="9684187" cy="543485"/>
          </a:xfrm>
          <a:prstGeom prst="rect">
            <a:avLst/>
          </a:prstGeom>
        </p:spPr>
        <p:txBody>
          <a:bodyPr anchor="ctr"/>
          <a:lstStyle>
            <a:lvl1pPr marL="0" indent="0" algn="ctr">
              <a:buNone/>
              <a:defRPr sz="3530">
                <a:solidFill>
                  <a:srgbClr val="29348E"/>
                </a:solidFill>
                <a:latin typeface="Palatino" pitchFamily="2" charset="77"/>
                <a:ea typeface="Palatino" pitchFamily="2" charset="77"/>
                <a:cs typeface="Palatino" pitchFamily="2" charset="77"/>
              </a:defRPr>
            </a:lvl1pPr>
          </a:lstStyle>
          <a:p>
            <a:pPr lvl="0"/>
            <a:r>
              <a:rPr lang="en-US" dirty="0"/>
              <a:t>Slide Title</a:t>
            </a:r>
          </a:p>
        </p:txBody>
      </p:sp>
    </p:spTree>
    <p:extLst>
      <p:ext uri="{BB962C8B-B14F-4D97-AF65-F5344CB8AC3E}">
        <p14:creationId xmlns:p14="http://schemas.microsoft.com/office/powerpoint/2010/main" val="1826091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Slide - Bullets">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66D4E539-A923-4EC5-A0FB-5855222C4C87}"/>
              </a:ext>
            </a:extLst>
          </p:cNvPr>
          <p:cNvSpPr>
            <a:spLocks noGrp="1"/>
          </p:cNvSpPr>
          <p:nvPr>
            <p:ph type="body" sz="quarter" idx="10" hasCustomPrompt="1"/>
          </p:nvPr>
        </p:nvSpPr>
        <p:spPr>
          <a:xfrm>
            <a:off x="1406886" y="612246"/>
            <a:ext cx="9684187" cy="543485"/>
          </a:xfrm>
          <a:prstGeom prst="rect">
            <a:avLst/>
          </a:prstGeom>
        </p:spPr>
        <p:txBody>
          <a:bodyPr/>
          <a:lstStyle>
            <a:lvl1pPr marL="0" indent="0" algn="ctr">
              <a:buNone/>
              <a:defRPr sz="3530">
                <a:solidFill>
                  <a:srgbClr val="29348E"/>
                </a:solidFill>
                <a:latin typeface="Palatino" pitchFamily="2" charset="77"/>
                <a:ea typeface="Palatino" pitchFamily="2" charset="77"/>
                <a:cs typeface="Palatino" pitchFamily="2" charset="77"/>
              </a:defRPr>
            </a:lvl1pPr>
          </a:lstStyle>
          <a:p>
            <a:pPr lvl="0"/>
            <a:r>
              <a:rPr lang="en-US" dirty="0"/>
              <a:t>Slide Title</a:t>
            </a:r>
          </a:p>
        </p:txBody>
      </p:sp>
      <p:sp>
        <p:nvSpPr>
          <p:cNvPr id="3" name="Text Placeholder 2">
            <a:extLst>
              <a:ext uri="{FF2B5EF4-FFF2-40B4-BE49-F238E27FC236}">
                <a16:creationId xmlns:a16="http://schemas.microsoft.com/office/drawing/2014/main" id="{93434100-E770-443A-85B2-42F578B5219F}"/>
              </a:ext>
            </a:extLst>
          </p:cNvPr>
          <p:cNvSpPr>
            <a:spLocks noGrp="1"/>
          </p:cNvSpPr>
          <p:nvPr>
            <p:ph type="body" sz="quarter" idx="11"/>
          </p:nvPr>
        </p:nvSpPr>
        <p:spPr>
          <a:xfrm>
            <a:off x="1406886" y="2273394"/>
            <a:ext cx="9687098" cy="3380591"/>
          </a:xfrm>
          <a:prstGeom prst="rect">
            <a:avLst/>
          </a:prstGeom>
        </p:spPr>
        <p:txBody>
          <a:bodyPr/>
          <a:lstStyle>
            <a:lvl1pPr marL="201717" indent="-201717">
              <a:buFont typeface="Wingdings" panose="05000000000000000000" pitchFamily="2" charset="2"/>
              <a:buChar char="§"/>
              <a:defRPr sz="1235">
                <a:solidFill>
                  <a:srgbClr val="5E6766"/>
                </a:solidFill>
                <a:latin typeface="Helvetica" panose="020B0604020202020204" pitchFamily="34" charset="0"/>
                <a:cs typeface="Helvetica" panose="020B0604020202020204" pitchFamily="34" charset="0"/>
              </a:defRPr>
            </a:lvl1pPr>
            <a:lvl2pPr marL="605150" indent="-201717">
              <a:buFont typeface="Wingdings" panose="05000000000000000000" pitchFamily="2" charset="2"/>
              <a:buChar char="§"/>
              <a:defRPr sz="1235">
                <a:solidFill>
                  <a:srgbClr val="5E6766"/>
                </a:solidFill>
                <a:latin typeface="Helvetica" panose="020B0604020202020204" pitchFamily="34" charset="0"/>
                <a:cs typeface="Helvetica" panose="020B0604020202020204" pitchFamily="34" charset="0"/>
              </a:defRPr>
            </a:lvl2pPr>
            <a:lvl3pPr marL="1008583" indent="-201717">
              <a:buFont typeface="Wingdings" panose="05000000000000000000" pitchFamily="2" charset="2"/>
              <a:buChar char="§"/>
              <a:defRPr sz="1235">
                <a:solidFill>
                  <a:srgbClr val="5E6766"/>
                </a:solidFill>
                <a:latin typeface="Helvetica" panose="020B0604020202020204" pitchFamily="34" charset="0"/>
                <a:cs typeface="Helvetica" panose="020B0604020202020204" pitchFamily="34" charset="0"/>
              </a:defRPr>
            </a:lvl3pPr>
            <a:lvl4pPr marL="1412016" indent="-201717">
              <a:buFont typeface="Wingdings" panose="05000000000000000000" pitchFamily="2" charset="2"/>
              <a:buChar char="§"/>
              <a:defRPr sz="1235">
                <a:solidFill>
                  <a:srgbClr val="5E6766"/>
                </a:solidFill>
                <a:latin typeface="Helvetica" panose="020B0604020202020204" pitchFamily="34" charset="0"/>
                <a:cs typeface="Helvetica" panose="020B0604020202020204" pitchFamily="34" charset="0"/>
              </a:defRPr>
            </a:lvl4pPr>
            <a:lvl5pPr marL="1815450" indent="-201717">
              <a:buFont typeface="Wingdings" panose="05000000000000000000" pitchFamily="2" charset="2"/>
              <a:buChar char="§"/>
              <a:defRPr sz="1235">
                <a:solidFill>
                  <a:srgbClr val="5E6766"/>
                </a:solidFill>
                <a:latin typeface="Helvetica" panose="020B0604020202020204" pitchFamily="34" charset="0"/>
                <a:cs typeface="Helvetica"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7965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Slide - Numbers">
    <p:spTree>
      <p:nvGrpSpPr>
        <p:cNvPr id="1" name=""/>
        <p:cNvGrpSpPr/>
        <p:nvPr/>
      </p:nvGrpSpPr>
      <p:grpSpPr>
        <a:xfrm>
          <a:off x="0" y="0"/>
          <a:ext cx="0" cy="0"/>
          <a:chOff x="0" y="0"/>
          <a:chExt cx="0" cy="0"/>
        </a:xfrm>
      </p:grpSpPr>
      <p:sp>
        <p:nvSpPr>
          <p:cNvPr id="4" name="Text Placeholder 25">
            <a:extLst>
              <a:ext uri="{FF2B5EF4-FFF2-40B4-BE49-F238E27FC236}">
                <a16:creationId xmlns:a16="http://schemas.microsoft.com/office/drawing/2014/main" id="{4EDF3040-7CED-224D-8A1A-29CC884191C8}"/>
              </a:ext>
            </a:extLst>
          </p:cNvPr>
          <p:cNvSpPr>
            <a:spLocks noGrp="1"/>
          </p:cNvSpPr>
          <p:nvPr>
            <p:ph type="body" sz="quarter" idx="11" hasCustomPrompt="1"/>
          </p:nvPr>
        </p:nvSpPr>
        <p:spPr>
          <a:xfrm>
            <a:off x="1406885" y="2295061"/>
            <a:ext cx="9684187" cy="3378664"/>
          </a:xfrm>
          <a:prstGeom prst="rect">
            <a:avLst/>
          </a:prstGeom>
        </p:spPr>
        <p:txBody>
          <a:bodyPr/>
          <a:lstStyle>
            <a:lvl1pPr marL="302575" indent="-302575">
              <a:buFont typeface="+mj-lt"/>
              <a:buAutoNum type="arabicPeriod"/>
              <a:defRPr sz="1235">
                <a:solidFill>
                  <a:srgbClr val="595A59"/>
                </a:solidFill>
                <a:latin typeface="Helvetica" panose="020B0604020202020204" pitchFamily="34" charset="0"/>
                <a:cs typeface="Helvetica" panose="020B0604020202020204" pitchFamily="34" charset="0"/>
              </a:defRPr>
            </a:lvl1pPr>
            <a:lvl2pPr marL="706008" indent="-302575">
              <a:buFont typeface="+mj-lt"/>
              <a:buAutoNum type="alphaLcPeriod"/>
              <a:defRPr sz="1235">
                <a:solidFill>
                  <a:srgbClr val="595A59"/>
                </a:solidFill>
                <a:latin typeface="Helvetica" panose="020B0604020202020204" pitchFamily="34" charset="0"/>
                <a:cs typeface="Helvetica" panose="020B0604020202020204" pitchFamily="34" charset="0"/>
              </a:defRPr>
            </a:lvl2pPr>
            <a:lvl3pPr marL="1109442" indent="-302575">
              <a:buFont typeface="+mj-lt"/>
              <a:buAutoNum type="arabicPeriod"/>
              <a:defRPr sz="1235">
                <a:solidFill>
                  <a:srgbClr val="595A59"/>
                </a:solidFill>
              </a:defRPr>
            </a:lvl3pPr>
            <a:lvl4pPr marL="1512875" indent="-302575">
              <a:buFont typeface="+mj-lt"/>
              <a:buAutoNum type="arabicPeriod"/>
              <a:defRPr sz="1235">
                <a:solidFill>
                  <a:srgbClr val="595A59"/>
                </a:solidFill>
              </a:defRPr>
            </a:lvl4pPr>
            <a:lvl5pPr marL="1916308" indent="-302575">
              <a:buFont typeface="+mj-lt"/>
              <a:buAutoNum type="arabicPeriod"/>
              <a:defRPr sz="1235">
                <a:solidFill>
                  <a:srgbClr val="595A59"/>
                </a:solidFill>
              </a:defRPr>
            </a:lvl5pPr>
          </a:lstStyle>
          <a:p>
            <a:pPr lvl="0"/>
            <a:r>
              <a:rPr lang="en-US" dirty="0"/>
              <a:t>Text</a:t>
            </a:r>
          </a:p>
          <a:p>
            <a:pPr lvl="1"/>
            <a:r>
              <a:rPr lang="en-US" dirty="0"/>
              <a:t>Second level</a:t>
            </a:r>
          </a:p>
        </p:txBody>
      </p:sp>
      <p:sp>
        <p:nvSpPr>
          <p:cNvPr id="6" name="Text Placeholder 16">
            <a:extLst>
              <a:ext uri="{FF2B5EF4-FFF2-40B4-BE49-F238E27FC236}">
                <a16:creationId xmlns:a16="http://schemas.microsoft.com/office/drawing/2014/main" id="{528F7905-D158-426E-9C53-72C080A413C9}"/>
              </a:ext>
            </a:extLst>
          </p:cNvPr>
          <p:cNvSpPr>
            <a:spLocks noGrp="1"/>
          </p:cNvSpPr>
          <p:nvPr>
            <p:ph type="body" sz="quarter" idx="10" hasCustomPrompt="1"/>
          </p:nvPr>
        </p:nvSpPr>
        <p:spPr>
          <a:xfrm>
            <a:off x="1406886" y="612246"/>
            <a:ext cx="9684187" cy="543485"/>
          </a:xfrm>
          <a:prstGeom prst="rect">
            <a:avLst/>
          </a:prstGeom>
        </p:spPr>
        <p:txBody>
          <a:bodyPr/>
          <a:lstStyle>
            <a:lvl1pPr marL="0" indent="0" algn="ctr">
              <a:buNone/>
              <a:defRPr sz="3530">
                <a:solidFill>
                  <a:srgbClr val="29348E"/>
                </a:solidFill>
                <a:latin typeface="Palatino" pitchFamily="2" charset="77"/>
                <a:ea typeface="Palatino" pitchFamily="2" charset="77"/>
                <a:cs typeface="Palatino" pitchFamily="2" charset="77"/>
              </a:defRPr>
            </a:lvl1pPr>
          </a:lstStyle>
          <a:p>
            <a:pPr lvl="0"/>
            <a:r>
              <a:rPr lang="en-US" dirty="0"/>
              <a:t>Slide Title</a:t>
            </a:r>
          </a:p>
        </p:txBody>
      </p:sp>
    </p:spTree>
    <p:extLst>
      <p:ext uri="{BB962C8B-B14F-4D97-AF65-F5344CB8AC3E}">
        <p14:creationId xmlns:p14="http://schemas.microsoft.com/office/powerpoint/2010/main" val="1548471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 With Tit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D3750564-48EA-4D95-A67E-C2B980D1DE62}"/>
              </a:ext>
            </a:extLst>
          </p:cNvPr>
          <p:cNvSpPr>
            <a:spLocks noGrp="1"/>
          </p:cNvSpPr>
          <p:nvPr>
            <p:ph type="tbl" sz="quarter" idx="14"/>
          </p:nvPr>
        </p:nvSpPr>
        <p:spPr>
          <a:xfrm>
            <a:off x="560833" y="1676400"/>
            <a:ext cx="11070336" cy="4873752"/>
          </a:xfrm>
          <a:prstGeom prst="rect">
            <a:avLst/>
          </a:prstGeom>
          <a:noFill/>
          <a:ln>
            <a:solidFill>
              <a:schemeClr val="bg1"/>
            </a:solidFill>
          </a:ln>
        </p:spPr>
        <p:style>
          <a:lnRef idx="0">
            <a:scrgbClr r="0" g="0" b="0"/>
          </a:lnRef>
          <a:fillRef idx="1001">
            <a:schemeClr val="dk2"/>
          </a:fillRef>
          <a:effectRef idx="0">
            <a:scrgbClr r="0" g="0" b="0"/>
          </a:effectRef>
          <a:fontRef idx="major"/>
        </p:style>
        <p:txBody>
          <a:bodyPr/>
          <a:lstStyle>
            <a:lvl1pPr marL="0" indent="0">
              <a:buFont typeface="Wingdings" panose="05000000000000000000" pitchFamily="2" charset="2"/>
              <a:buNone/>
              <a:defRPr sz="1412">
                <a:solidFill>
                  <a:srgbClr val="4A4A4A"/>
                </a:solidFill>
                <a:latin typeface="Helvetica" panose="020B0604020202020204" pitchFamily="34" charset="0"/>
                <a:cs typeface="Helvetica" panose="020B0604020202020204" pitchFamily="34" charset="0"/>
              </a:defRPr>
            </a:lvl1pPr>
          </a:lstStyle>
          <a:p>
            <a:endParaRPr lang="en-US" dirty="0"/>
          </a:p>
        </p:txBody>
      </p:sp>
      <p:sp>
        <p:nvSpPr>
          <p:cNvPr id="5" name="Text Placeholder 16">
            <a:extLst>
              <a:ext uri="{FF2B5EF4-FFF2-40B4-BE49-F238E27FC236}">
                <a16:creationId xmlns:a16="http://schemas.microsoft.com/office/drawing/2014/main" id="{98A42C4D-50BC-4CDA-84A5-C2B0EECC6768}"/>
              </a:ext>
            </a:extLst>
          </p:cNvPr>
          <p:cNvSpPr>
            <a:spLocks noGrp="1"/>
          </p:cNvSpPr>
          <p:nvPr>
            <p:ph type="body" sz="quarter" idx="10" hasCustomPrompt="1"/>
          </p:nvPr>
        </p:nvSpPr>
        <p:spPr>
          <a:xfrm>
            <a:off x="1406886" y="612246"/>
            <a:ext cx="9684187" cy="543485"/>
          </a:xfrm>
          <a:prstGeom prst="rect">
            <a:avLst/>
          </a:prstGeom>
        </p:spPr>
        <p:txBody>
          <a:bodyPr/>
          <a:lstStyle>
            <a:lvl1pPr marL="0" indent="0" algn="ctr">
              <a:buNone/>
              <a:defRPr sz="3530">
                <a:solidFill>
                  <a:srgbClr val="29348E"/>
                </a:solidFill>
                <a:latin typeface="Palatino" pitchFamily="2" charset="77"/>
                <a:ea typeface="Palatino" pitchFamily="2" charset="77"/>
                <a:cs typeface="Palatino" pitchFamily="2" charset="77"/>
              </a:defRPr>
            </a:lvl1pPr>
          </a:lstStyle>
          <a:p>
            <a:pPr lvl="0"/>
            <a:r>
              <a:rPr lang="en-US" dirty="0"/>
              <a:t>Slide Title</a:t>
            </a:r>
          </a:p>
        </p:txBody>
      </p:sp>
    </p:spTree>
    <p:extLst>
      <p:ext uri="{BB962C8B-B14F-4D97-AF65-F5344CB8AC3E}">
        <p14:creationId xmlns:p14="http://schemas.microsoft.com/office/powerpoint/2010/main" val="2467337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harts with Text">
    <p:spTree>
      <p:nvGrpSpPr>
        <p:cNvPr id="1" name=""/>
        <p:cNvGrpSpPr/>
        <p:nvPr/>
      </p:nvGrpSpPr>
      <p:grpSpPr>
        <a:xfrm>
          <a:off x="0" y="0"/>
          <a:ext cx="0" cy="0"/>
          <a:chOff x="0" y="0"/>
          <a:chExt cx="0" cy="0"/>
        </a:xfrm>
      </p:grpSpPr>
      <p:sp>
        <p:nvSpPr>
          <p:cNvPr id="5" name="Text Placeholder 16">
            <a:extLst>
              <a:ext uri="{FF2B5EF4-FFF2-40B4-BE49-F238E27FC236}">
                <a16:creationId xmlns:a16="http://schemas.microsoft.com/office/drawing/2014/main" id="{98A42C4D-50BC-4CDA-84A5-C2B0EECC6768}"/>
              </a:ext>
            </a:extLst>
          </p:cNvPr>
          <p:cNvSpPr>
            <a:spLocks noGrp="1"/>
          </p:cNvSpPr>
          <p:nvPr>
            <p:ph type="body" sz="quarter" idx="10" hasCustomPrompt="1"/>
          </p:nvPr>
        </p:nvSpPr>
        <p:spPr>
          <a:xfrm>
            <a:off x="1406886" y="612246"/>
            <a:ext cx="9684187" cy="543485"/>
          </a:xfrm>
          <a:prstGeom prst="rect">
            <a:avLst/>
          </a:prstGeom>
        </p:spPr>
        <p:txBody>
          <a:bodyPr anchor="ctr"/>
          <a:lstStyle>
            <a:lvl1pPr marL="0" indent="0" algn="ctr">
              <a:buNone/>
              <a:defRPr sz="3530">
                <a:solidFill>
                  <a:srgbClr val="29348E"/>
                </a:solidFill>
                <a:latin typeface="Palatino" pitchFamily="2" charset="77"/>
                <a:ea typeface="Palatino" pitchFamily="2" charset="77"/>
                <a:cs typeface="Palatino" pitchFamily="2" charset="77"/>
              </a:defRPr>
            </a:lvl1pPr>
          </a:lstStyle>
          <a:p>
            <a:pPr lvl="0"/>
            <a:r>
              <a:rPr lang="en-US" dirty="0"/>
              <a:t>Slide Title</a:t>
            </a:r>
          </a:p>
        </p:txBody>
      </p:sp>
      <p:cxnSp>
        <p:nvCxnSpPr>
          <p:cNvPr id="4" name="Straight Connector 3">
            <a:extLst>
              <a:ext uri="{FF2B5EF4-FFF2-40B4-BE49-F238E27FC236}">
                <a16:creationId xmlns:a16="http://schemas.microsoft.com/office/drawing/2014/main" id="{3DCAA89E-BE43-484C-9484-B88091AFE570}"/>
              </a:ext>
            </a:extLst>
          </p:cNvPr>
          <p:cNvCxnSpPr>
            <a:cxnSpLocks/>
          </p:cNvCxnSpPr>
          <p:nvPr/>
        </p:nvCxnSpPr>
        <p:spPr>
          <a:xfrm>
            <a:off x="6096000" y="1444180"/>
            <a:ext cx="0" cy="374527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Chart Placeholder 7">
            <a:extLst>
              <a:ext uri="{FF2B5EF4-FFF2-40B4-BE49-F238E27FC236}">
                <a16:creationId xmlns:a16="http://schemas.microsoft.com/office/drawing/2014/main" id="{037B1EEE-7C59-455C-B33C-01A6495CC8A8}"/>
              </a:ext>
            </a:extLst>
          </p:cNvPr>
          <p:cNvSpPr>
            <a:spLocks noGrp="1"/>
          </p:cNvSpPr>
          <p:nvPr>
            <p:ph type="chart" sz="quarter" idx="11"/>
          </p:nvPr>
        </p:nvSpPr>
        <p:spPr>
          <a:xfrm>
            <a:off x="724213" y="1548957"/>
            <a:ext cx="5054138" cy="3574228"/>
          </a:xfrm>
          <a:prstGeom prst="rect">
            <a:avLst/>
          </a:prstGeom>
        </p:spPr>
        <p:txBody>
          <a:bodyPr/>
          <a:lstStyle>
            <a:lvl1pPr marL="0" indent="0">
              <a:buNone/>
              <a:defRPr sz="1412">
                <a:solidFill>
                  <a:srgbClr val="5E6766"/>
                </a:solidFill>
                <a:latin typeface="Helvetica" panose="020B0604020202020204" pitchFamily="34" charset="0"/>
                <a:cs typeface="Helvetica" panose="020B0604020202020204" pitchFamily="34" charset="0"/>
              </a:defRPr>
            </a:lvl1pPr>
          </a:lstStyle>
          <a:p>
            <a:endParaRPr lang="en-US" dirty="0"/>
          </a:p>
        </p:txBody>
      </p:sp>
      <p:sp>
        <p:nvSpPr>
          <p:cNvPr id="9" name="Chart Placeholder 7">
            <a:extLst>
              <a:ext uri="{FF2B5EF4-FFF2-40B4-BE49-F238E27FC236}">
                <a16:creationId xmlns:a16="http://schemas.microsoft.com/office/drawing/2014/main" id="{4846C34C-14AB-4397-90A0-A985F732C4BE}"/>
              </a:ext>
            </a:extLst>
          </p:cNvPr>
          <p:cNvSpPr>
            <a:spLocks noGrp="1"/>
          </p:cNvSpPr>
          <p:nvPr>
            <p:ph type="chart" sz="quarter" idx="12"/>
          </p:nvPr>
        </p:nvSpPr>
        <p:spPr>
          <a:xfrm>
            <a:off x="6413650" y="1548957"/>
            <a:ext cx="5054138" cy="3574228"/>
          </a:xfrm>
          <a:prstGeom prst="rect">
            <a:avLst/>
          </a:prstGeom>
        </p:spPr>
        <p:txBody>
          <a:bodyPr/>
          <a:lstStyle>
            <a:lvl1pPr marL="0" indent="0">
              <a:buNone/>
              <a:defRPr sz="1412">
                <a:solidFill>
                  <a:srgbClr val="5E6766"/>
                </a:solidFill>
                <a:latin typeface="Helvetica" panose="020B0604020202020204" pitchFamily="34" charset="0"/>
                <a:cs typeface="Helvetica" panose="020B0604020202020204" pitchFamily="34" charset="0"/>
              </a:defRPr>
            </a:lvl1pPr>
          </a:lstStyle>
          <a:p>
            <a:endParaRPr lang="en-US" dirty="0"/>
          </a:p>
        </p:txBody>
      </p:sp>
      <p:sp>
        <p:nvSpPr>
          <p:cNvPr id="11" name="Text Placeholder 10">
            <a:extLst>
              <a:ext uri="{FF2B5EF4-FFF2-40B4-BE49-F238E27FC236}">
                <a16:creationId xmlns:a16="http://schemas.microsoft.com/office/drawing/2014/main" id="{DD97B646-581D-411A-A637-2781924BAD74}"/>
              </a:ext>
            </a:extLst>
          </p:cNvPr>
          <p:cNvSpPr>
            <a:spLocks noGrp="1"/>
          </p:cNvSpPr>
          <p:nvPr>
            <p:ph type="body" sz="quarter" idx="13" hasCustomPrompt="1"/>
          </p:nvPr>
        </p:nvSpPr>
        <p:spPr>
          <a:xfrm>
            <a:off x="724213" y="5413821"/>
            <a:ext cx="10729576" cy="769003"/>
          </a:xfrm>
          <a:prstGeom prst="rect">
            <a:avLst/>
          </a:prstGeom>
        </p:spPr>
        <p:txBody>
          <a:bodyPr anchor="ctr"/>
          <a:lstStyle>
            <a:lvl1pPr marL="0" indent="0" algn="ctr">
              <a:buNone/>
              <a:defRPr sz="1765">
                <a:solidFill>
                  <a:srgbClr val="273691"/>
                </a:solidFill>
                <a:latin typeface="Palatino"/>
              </a:defRPr>
            </a:lvl1pPr>
          </a:lstStyle>
          <a:p>
            <a:pPr lvl="0"/>
            <a:r>
              <a:rPr lang="en-US" dirty="0"/>
              <a:t>Chart summary or quote</a:t>
            </a:r>
          </a:p>
        </p:txBody>
      </p:sp>
    </p:spTree>
    <p:extLst>
      <p:ext uri="{BB962C8B-B14F-4D97-AF65-F5344CB8AC3E}">
        <p14:creationId xmlns:p14="http://schemas.microsoft.com/office/powerpoint/2010/main" val="392643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18FD5-B465-44B6-B2F5-038CA1650145}" type="datetimeFigureOut">
              <a:rPr lang="en-US" smtClean="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588513-F6CD-4653-A937-5FD7DCD409A2}" type="slidenum">
              <a:rPr lang="en-US" smtClean="0"/>
              <a:t>‹#›</a:t>
            </a:fld>
            <a:endParaRPr lang="en-US" dirty="0"/>
          </a:p>
        </p:txBody>
      </p:sp>
    </p:spTree>
    <p:extLst>
      <p:ext uri="{BB962C8B-B14F-4D97-AF65-F5344CB8AC3E}">
        <p14:creationId xmlns:p14="http://schemas.microsoft.com/office/powerpoint/2010/main" val="719731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ulleted Text + Photo 2">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B29135-C6AC-0749-8ED5-E9C42B10BCAC}"/>
              </a:ext>
            </a:extLst>
          </p:cNvPr>
          <p:cNvSpPr txBox="1"/>
          <p:nvPr/>
        </p:nvSpPr>
        <p:spPr>
          <a:xfrm>
            <a:off x="11301950" y="6397540"/>
            <a:ext cx="408640" cy="200952"/>
          </a:xfrm>
          <a:prstGeom prst="rect">
            <a:avLst/>
          </a:prstGeom>
          <a:noFill/>
        </p:spPr>
        <p:txBody>
          <a:bodyPr wrap="square" rtlCol="0">
            <a:spAutoFit/>
          </a:bodyPr>
          <a:lstStyle/>
          <a:p>
            <a:pPr algn="ctr"/>
            <a:fld id="{C7B941F3-FDED-794D-A219-BD13E99FA306}" type="slidenum">
              <a:rPr lang="en-US" sz="706" b="1" i="0" smtClean="0">
                <a:solidFill>
                  <a:schemeClr val="bg1"/>
                </a:solidFill>
                <a:latin typeface="Arial" panose="020B0604020202020204" pitchFamily="34" charset="0"/>
                <a:cs typeface="Arial" panose="020B0604020202020204" pitchFamily="34" charset="0"/>
              </a:rPr>
              <a:t>‹#›</a:t>
            </a:fld>
            <a:endParaRPr lang="en-US" sz="706" b="1" i="0" dirty="0">
              <a:solidFill>
                <a:schemeClr val="bg1"/>
              </a:solidFill>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ACFC34E5-177A-C349-8664-AE01EA83B029}"/>
              </a:ext>
            </a:extLst>
          </p:cNvPr>
          <p:cNvSpPr>
            <a:spLocks noGrp="1"/>
          </p:cNvSpPr>
          <p:nvPr>
            <p:ph type="body" sz="quarter" idx="11"/>
          </p:nvPr>
        </p:nvSpPr>
        <p:spPr>
          <a:xfrm>
            <a:off x="1198804" y="1914805"/>
            <a:ext cx="5766605" cy="4034118"/>
          </a:xfrm>
          <a:prstGeom prst="rect">
            <a:avLst/>
          </a:prstGeom>
        </p:spPr>
        <p:txBody>
          <a:bodyPr/>
          <a:lstStyle>
            <a:lvl1pPr>
              <a:defRPr b="0" i="0">
                <a:solidFill>
                  <a:srgbClr val="595A59"/>
                </a:solidFill>
                <a:latin typeface="Helvetica" panose="020B0604020202020204" pitchFamily="34" charset="0"/>
                <a:cs typeface="Helvetica" panose="020B0604020202020204" pitchFamily="34" charset="0"/>
              </a:defRPr>
            </a:lvl1pPr>
            <a:lvl2pPr>
              <a:defRPr b="0" i="0">
                <a:solidFill>
                  <a:srgbClr val="595A59"/>
                </a:solidFill>
                <a:latin typeface="Helvetica" panose="020B0604020202020204" pitchFamily="34" charset="0"/>
                <a:cs typeface="Helvetica" panose="020B0604020202020204" pitchFamily="34" charset="0"/>
              </a:defRPr>
            </a:lvl2pPr>
            <a:lvl3pPr>
              <a:defRPr b="0" i="0">
                <a:solidFill>
                  <a:srgbClr val="595A59"/>
                </a:solidFill>
                <a:latin typeface="Helvetica" panose="020B0604020202020204" pitchFamily="34" charset="0"/>
                <a:cs typeface="Helvetica" panose="020B0604020202020204" pitchFamily="34" charset="0"/>
              </a:defRPr>
            </a:lvl3pPr>
            <a:lvl4pPr>
              <a:defRPr b="0" i="0">
                <a:solidFill>
                  <a:srgbClr val="595A59"/>
                </a:solidFill>
                <a:latin typeface="Helvetica" panose="020B0604020202020204" pitchFamily="34" charset="0"/>
                <a:cs typeface="Helvetica" panose="020B0604020202020204" pitchFamily="34" charset="0"/>
              </a:defRPr>
            </a:lvl4pPr>
            <a:lvl5pPr>
              <a:defRPr b="0" i="0">
                <a:solidFill>
                  <a:srgbClr val="595A59"/>
                </a:solidFill>
                <a:latin typeface="Helvetica" panose="020B0604020202020204" pitchFamily="34" charset="0"/>
                <a:cs typeface="Helvetica"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4">
            <a:extLst>
              <a:ext uri="{FF2B5EF4-FFF2-40B4-BE49-F238E27FC236}">
                <a16:creationId xmlns:a16="http://schemas.microsoft.com/office/drawing/2014/main" id="{91D71876-7C2D-5642-A46E-6FE20BEC407D}"/>
              </a:ext>
            </a:extLst>
          </p:cNvPr>
          <p:cNvSpPr>
            <a:spLocks noGrp="1"/>
          </p:cNvSpPr>
          <p:nvPr>
            <p:ph type="pic" sz="quarter" idx="13"/>
          </p:nvPr>
        </p:nvSpPr>
        <p:spPr>
          <a:xfrm>
            <a:off x="7290955" y="1914805"/>
            <a:ext cx="3883121" cy="4034118"/>
          </a:xfrm>
          <a:prstGeom prst="rect">
            <a:avLst/>
          </a:prstGeom>
        </p:spPr>
        <p:txBody>
          <a:bodyPr/>
          <a:lstStyle>
            <a:lvl1pPr>
              <a:defRPr>
                <a:latin typeface="Helvetica" panose="020B0604020202020204" pitchFamily="34" charset="0"/>
                <a:cs typeface="Helvetica" panose="020B0604020202020204" pitchFamily="34" charset="0"/>
              </a:defRPr>
            </a:lvl1pPr>
          </a:lstStyle>
          <a:p>
            <a:endParaRPr lang="en-US" dirty="0"/>
          </a:p>
        </p:txBody>
      </p:sp>
      <p:sp>
        <p:nvSpPr>
          <p:cNvPr id="9" name="Text Placeholder 16">
            <a:extLst>
              <a:ext uri="{FF2B5EF4-FFF2-40B4-BE49-F238E27FC236}">
                <a16:creationId xmlns:a16="http://schemas.microsoft.com/office/drawing/2014/main" id="{96C0C05C-FD1E-4C29-B332-3B87C4804470}"/>
              </a:ext>
            </a:extLst>
          </p:cNvPr>
          <p:cNvSpPr>
            <a:spLocks noGrp="1"/>
          </p:cNvSpPr>
          <p:nvPr>
            <p:ph type="body" sz="quarter" idx="10" hasCustomPrompt="1"/>
          </p:nvPr>
        </p:nvSpPr>
        <p:spPr>
          <a:xfrm>
            <a:off x="1406886" y="612246"/>
            <a:ext cx="9684187" cy="543485"/>
          </a:xfrm>
          <a:prstGeom prst="rect">
            <a:avLst/>
          </a:prstGeom>
        </p:spPr>
        <p:txBody>
          <a:bodyPr/>
          <a:lstStyle>
            <a:lvl1pPr marL="0" indent="0" algn="ctr">
              <a:buNone/>
              <a:defRPr sz="3530">
                <a:solidFill>
                  <a:srgbClr val="29348E"/>
                </a:solidFill>
                <a:latin typeface="Palatino" pitchFamily="2" charset="77"/>
                <a:ea typeface="Palatino" pitchFamily="2" charset="77"/>
                <a:cs typeface="Palatino" pitchFamily="2" charset="77"/>
              </a:defRPr>
            </a:lvl1pPr>
          </a:lstStyle>
          <a:p>
            <a:pPr lvl="0"/>
            <a:r>
              <a:rPr lang="en-US" dirty="0"/>
              <a:t>Slide Title</a:t>
            </a:r>
          </a:p>
        </p:txBody>
      </p:sp>
    </p:spTree>
    <p:extLst>
      <p:ext uri="{BB962C8B-B14F-4D97-AF65-F5344CB8AC3E}">
        <p14:creationId xmlns:p14="http://schemas.microsoft.com/office/powerpoint/2010/main" val="489584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s ">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19CF79-005F-461B-89AC-462BAF94069A}"/>
              </a:ext>
            </a:extLst>
          </p:cNvPr>
          <p:cNvSpPr txBox="1"/>
          <p:nvPr/>
        </p:nvSpPr>
        <p:spPr>
          <a:xfrm>
            <a:off x="4885573" y="666983"/>
            <a:ext cx="2420855" cy="635559"/>
          </a:xfrm>
          <a:prstGeom prst="rect">
            <a:avLst/>
          </a:prstGeom>
          <a:noFill/>
        </p:spPr>
        <p:txBody>
          <a:bodyPr wrap="none" rtlCol="0">
            <a:spAutoFit/>
          </a:bodyPr>
          <a:lstStyle/>
          <a:p>
            <a:pPr algn="ctr"/>
            <a:r>
              <a:rPr lang="en-US" sz="3530" dirty="0">
                <a:solidFill>
                  <a:srgbClr val="29348E"/>
                </a:solidFill>
                <a:latin typeface="Palatino" pitchFamily="2" charset="0"/>
              </a:rPr>
              <a:t>Disclosures</a:t>
            </a:r>
          </a:p>
        </p:txBody>
      </p:sp>
      <p:sp>
        <p:nvSpPr>
          <p:cNvPr id="5" name="TextBox 4">
            <a:extLst>
              <a:ext uri="{FF2B5EF4-FFF2-40B4-BE49-F238E27FC236}">
                <a16:creationId xmlns:a16="http://schemas.microsoft.com/office/drawing/2014/main" id="{AB041F0F-5A0D-4BF9-8D48-C562D0014672}"/>
              </a:ext>
            </a:extLst>
          </p:cNvPr>
          <p:cNvSpPr txBox="1"/>
          <p:nvPr/>
        </p:nvSpPr>
        <p:spPr>
          <a:xfrm>
            <a:off x="625771" y="1374643"/>
            <a:ext cx="10940458" cy="3379130"/>
          </a:xfrm>
          <a:prstGeom prst="rect">
            <a:avLst/>
          </a:prstGeom>
          <a:noFill/>
        </p:spPr>
        <p:txBody>
          <a:bodyPr wrap="square" rtlCol="0">
            <a:spAutoFit/>
          </a:bodyPr>
          <a:lstStyle/>
          <a:p>
            <a:pPr marL="0" lvl="1" indent="0" defTabSz="345160">
              <a:lnSpc>
                <a:spcPct val="100000"/>
              </a:lnSpc>
              <a:spcBef>
                <a:spcPct val="0"/>
              </a:spcBef>
              <a:spcAft>
                <a:spcPts val="0"/>
              </a:spcAft>
              <a:buFont typeface="Arial" panose="020B0604020202020204" pitchFamily="34" charset="0"/>
              <a:buNone/>
            </a:pPr>
            <a:r>
              <a:rPr lang="en-US" sz="971" i="1" dirty="0">
                <a:solidFill>
                  <a:srgbClr val="595A59"/>
                </a:solidFill>
                <a:latin typeface="Helvetica" panose="020B0604020202020204" pitchFamily="34" charset="0"/>
                <a:cs typeface="Helvetica" panose="020B0604020202020204" pitchFamily="34" charset="0"/>
              </a:rPr>
              <a:t>Securities offered through M Holdings Securities, Inc., MEMBER FINRA/SIPC</a:t>
            </a:r>
          </a:p>
          <a:p>
            <a:pPr marL="0" lvl="1" defTabSz="345160">
              <a:lnSpc>
                <a:spcPct val="100000"/>
              </a:lnSpc>
              <a:spcBef>
                <a:spcPct val="0"/>
              </a:spcBef>
              <a:spcAft>
                <a:spcPts val="0"/>
              </a:spcAft>
            </a:pPr>
            <a:endParaRPr lang="en-US" sz="971" i="1" dirty="0">
              <a:solidFill>
                <a:srgbClr val="595A59"/>
              </a:solidFill>
              <a:latin typeface="Helvetica" panose="020B0604020202020204" pitchFamily="34" charset="0"/>
              <a:cs typeface="Helvetica" panose="020B0604020202020204" pitchFamily="34" charset="0"/>
            </a:endParaRPr>
          </a:p>
          <a:p>
            <a:pPr marL="0" lvl="1" indent="0" defTabSz="345160">
              <a:lnSpc>
                <a:spcPct val="100000"/>
              </a:lnSpc>
              <a:spcBef>
                <a:spcPct val="0"/>
              </a:spcBef>
              <a:spcAft>
                <a:spcPts val="0"/>
              </a:spcAft>
              <a:buFont typeface="Arial" panose="020B0604020202020204" pitchFamily="34" charset="0"/>
              <a:buNone/>
            </a:pPr>
            <a:r>
              <a:rPr lang="en-US" sz="971" i="1" dirty="0">
                <a:solidFill>
                  <a:srgbClr val="595A59"/>
                </a:solidFill>
                <a:latin typeface="Helvetica" panose="020B0604020202020204" pitchFamily="34" charset="0"/>
                <a:cs typeface="Helvetica" panose="020B0604020202020204" pitchFamily="34" charset="0"/>
              </a:rPr>
              <a:t>Investment Advisory Services are offered through Cornerstone Advisors Asset Management, LLC, which is independently owned and operated.</a:t>
            </a:r>
          </a:p>
          <a:p>
            <a:pPr marL="0" lvl="1" defTabSz="345160">
              <a:lnSpc>
                <a:spcPct val="100000"/>
              </a:lnSpc>
              <a:spcBef>
                <a:spcPct val="0"/>
              </a:spcBef>
              <a:spcAft>
                <a:spcPts val="0"/>
              </a:spcAft>
            </a:pPr>
            <a:endParaRPr lang="en-US" sz="971" i="1" dirty="0">
              <a:solidFill>
                <a:srgbClr val="595A59"/>
              </a:solidFill>
              <a:latin typeface="Helvetica" panose="020B0604020202020204" pitchFamily="34" charset="0"/>
              <a:cs typeface="Helvetica" panose="020B0604020202020204" pitchFamily="34" charset="0"/>
            </a:endParaRPr>
          </a:p>
          <a:p>
            <a:pPr marL="0" lvl="1" indent="0" defTabSz="345160">
              <a:lnSpc>
                <a:spcPct val="100000"/>
              </a:lnSpc>
              <a:spcBef>
                <a:spcPct val="0"/>
              </a:spcBef>
              <a:spcAft>
                <a:spcPts val="0"/>
              </a:spcAft>
              <a:buFont typeface="Arial" panose="020B0604020202020204" pitchFamily="34" charset="0"/>
              <a:buNone/>
            </a:pPr>
            <a:r>
              <a:rPr lang="en-US" sz="971" i="1" dirty="0">
                <a:solidFill>
                  <a:srgbClr val="595A59"/>
                </a:solidFill>
                <a:latin typeface="Helvetica" panose="020B0604020202020204" pitchFamily="34" charset="0"/>
                <a:cs typeface="Helvetica" panose="020B0604020202020204" pitchFamily="34" charset="0"/>
              </a:rPr>
              <a:t>Performance quoted is past performance and is no guarantee of future results.</a:t>
            </a:r>
          </a:p>
          <a:p>
            <a:pPr marL="0" lvl="1" defTabSz="345160">
              <a:lnSpc>
                <a:spcPct val="100000"/>
              </a:lnSpc>
              <a:spcBef>
                <a:spcPct val="0"/>
              </a:spcBef>
              <a:spcAft>
                <a:spcPts val="0"/>
              </a:spcAft>
            </a:pPr>
            <a:endParaRPr lang="en-US" sz="971" i="1" dirty="0">
              <a:solidFill>
                <a:srgbClr val="595A59"/>
              </a:solidFill>
              <a:latin typeface="Helvetica" panose="020B0604020202020204" pitchFamily="34" charset="0"/>
              <a:cs typeface="Helvetica" panose="020B0604020202020204" pitchFamily="34" charset="0"/>
            </a:endParaRPr>
          </a:p>
          <a:p>
            <a:pPr marL="0" lvl="1" indent="0" defTabSz="345160">
              <a:lnSpc>
                <a:spcPct val="100000"/>
              </a:lnSpc>
              <a:spcBef>
                <a:spcPct val="0"/>
              </a:spcBef>
              <a:spcAft>
                <a:spcPts val="0"/>
              </a:spcAft>
              <a:buFont typeface="Arial" panose="020B0604020202020204" pitchFamily="34" charset="0"/>
              <a:buNone/>
            </a:pPr>
            <a:r>
              <a:rPr lang="en-US" sz="971" i="1" dirty="0">
                <a:solidFill>
                  <a:srgbClr val="595A59"/>
                </a:solidFill>
                <a:latin typeface="Helvetica" panose="020B0604020202020204" pitchFamily="34" charset="0"/>
                <a:cs typeface="Helvetica" panose="020B0604020202020204" pitchFamily="34" charset="0"/>
              </a:rPr>
              <a:t>Unless otherwise noted, data obtained from Callan Associates.</a:t>
            </a:r>
          </a:p>
          <a:p>
            <a:pPr marL="0" lvl="1" defTabSz="345160">
              <a:lnSpc>
                <a:spcPct val="100000"/>
              </a:lnSpc>
              <a:spcBef>
                <a:spcPct val="0"/>
              </a:spcBef>
              <a:spcAft>
                <a:spcPts val="0"/>
              </a:spcAft>
            </a:pPr>
            <a:endParaRPr lang="en-US" sz="971" i="1" dirty="0">
              <a:solidFill>
                <a:srgbClr val="595A59"/>
              </a:solidFill>
              <a:latin typeface="Helvetica" panose="020B0604020202020204" pitchFamily="34" charset="0"/>
              <a:cs typeface="Helvetica" panose="020B0604020202020204" pitchFamily="34" charset="0"/>
            </a:endParaRPr>
          </a:p>
          <a:p>
            <a:pPr marL="0" lvl="1" indent="0" defTabSz="345160">
              <a:lnSpc>
                <a:spcPct val="100000"/>
              </a:lnSpc>
              <a:spcBef>
                <a:spcPct val="0"/>
              </a:spcBef>
              <a:spcAft>
                <a:spcPts val="0"/>
              </a:spcAft>
              <a:buFont typeface="Arial" panose="020B0604020202020204" pitchFamily="34" charset="0"/>
              <a:buNone/>
            </a:pPr>
            <a:r>
              <a:rPr lang="en-US" sz="971" i="1" dirty="0">
                <a:solidFill>
                  <a:srgbClr val="595A59"/>
                </a:solidFill>
                <a:latin typeface="Helvetica" panose="020B0604020202020204" pitchFamily="34" charset="0"/>
                <a:cs typeface="Helvetica" panose="020B0604020202020204" pitchFamily="34" charset="0"/>
              </a:rPr>
              <a:t>All indices are unmanaged and not available for direct investment.</a:t>
            </a:r>
          </a:p>
          <a:p>
            <a:pPr marL="0" lvl="1" defTabSz="345160">
              <a:lnSpc>
                <a:spcPct val="100000"/>
              </a:lnSpc>
              <a:spcBef>
                <a:spcPct val="0"/>
              </a:spcBef>
              <a:spcAft>
                <a:spcPts val="0"/>
              </a:spcAft>
            </a:pPr>
            <a:endParaRPr lang="en-US" sz="971" i="1" dirty="0">
              <a:solidFill>
                <a:srgbClr val="595A59"/>
              </a:solidFill>
              <a:latin typeface="Helvetica" panose="020B0604020202020204" pitchFamily="34" charset="0"/>
              <a:cs typeface="Helvetica" panose="020B0604020202020204" pitchFamily="34" charset="0"/>
            </a:endParaRPr>
          </a:p>
          <a:p>
            <a:pPr marL="0" lvl="1" indent="0" defTabSz="345160">
              <a:lnSpc>
                <a:spcPct val="100000"/>
              </a:lnSpc>
              <a:spcBef>
                <a:spcPct val="0"/>
              </a:spcBef>
              <a:spcAft>
                <a:spcPts val="0"/>
              </a:spcAft>
              <a:buFont typeface="Arial" panose="020B0604020202020204" pitchFamily="34" charset="0"/>
              <a:buNone/>
            </a:pPr>
            <a:r>
              <a:rPr lang="en-US" sz="971" i="1" dirty="0">
                <a:solidFill>
                  <a:srgbClr val="595A59"/>
                </a:solidFill>
                <a:latin typeface="Helvetica" panose="020B0604020202020204" pitchFamily="34" charset="0"/>
                <a:cs typeface="Helvetica" panose="020B0604020202020204" pitchFamily="34" charset="0"/>
              </a:rPr>
              <a:t>Cornerstone Advisors Asset Management, LLC and Cornerstone Institutional Investors, LLC have exercised reasonable care in the preparation of this presentation. Several portions of this presentation are obtained from third party sources. While we have attempted to verify all information within, we disclaim all responsibility for any errors that may occur due to third party information and data.</a:t>
            </a:r>
          </a:p>
          <a:p>
            <a:pPr marL="0" lvl="1" defTabSz="345160">
              <a:lnSpc>
                <a:spcPct val="100000"/>
              </a:lnSpc>
              <a:spcBef>
                <a:spcPct val="0"/>
              </a:spcBef>
              <a:spcAft>
                <a:spcPts val="0"/>
              </a:spcAft>
            </a:pPr>
            <a:endParaRPr lang="en-US" sz="971" i="1" dirty="0">
              <a:solidFill>
                <a:srgbClr val="595A59"/>
              </a:solidFill>
              <a:latin typeface="Helvetica" panose="020B0604020202020204" pitchFamily="34" charset="0"/>
              <a:cs typeface="Helvetica" panose="020B0604020202020204" pitchFamily="34" charset="0"/>
            </a:endParaRPr>
          </a:p>
          <a:p>
            <a:pPr marL="0" lvl="1" indent="0" defTabSz="345160">
              <a:lnSpc>
                <a:spcPct val="100000"/>
              </a:lnSpc>
              <a:spcBef>
                <a:spcPct val="0"/>
              </a:spcBef>
              <a:spcAft>
                <a:spcPts val="0"/>
              </a:spcAft>
              <a:buFont typeface="Arial" panose="020B0604020202020204" pitchFamily="34" charset="0"/>
              <a:buNone/>
            </a:pPr>
            <a:r>
              <a:rPr lang="en-US" sz="971" i="1" dirty="0">
                <a:solidFill>
                  <a:srgbClr val="595A59"/>
                </a:solidFill>
                <a:latin typeface="Helvetica" panose="020B0604020202020204" pitchFamily="34" charset="0"/>
                <a:cs typeface="Helvetica" panose="020B0604020202020204" pitchFamily="34" charset="0"/>
              </a:rPr>
              <a:t>The information is provided solely for informational purposes and therefore should not be considered an offer to buy or sell a security. Except as otherwise required by law, Cornerstone shall not be responsible for any trading decisions or damages or other losses resulting from, this information, data, analyses or opinions or their use. Please read the prospectus carefully before investing. It is not a replacement for any account statement or transaction confirmation issued by the provider. Please compare this document to your custodial statement for accuracy, as applicable.</a:t>
            </a:r>
          </a:p>
          <a:p>
            <a:pPr marL="0" lvl="1" indent="0" defTabSz="345160">
              <a:lnSpc>
                <a:spcPct val="100000"/>
              </a:lnSpc>
              <a:spcBef>
                <a:spcPct val="0"/>
              </a:spcBef>
              <a:spcAft>
                <a:spcPts val="0"/>
              </a:spcAft>
              <a:buFont typeface="Arial" panose="020B0604020202020204" pitchFamily="34" charset="0"/>
              <a:buNone/>
            </a:pPr>
            <a:endParaRPr lang="en-US" sz="971" i="1" dirty="0">
              <a:solidFill>
                <a:srgbClr val="595A59"/>
              </a:solidFill>
              <a:latin typeface="Helvetica" panose="020B0604020202020204" pitchFamily="34" charset="0"/>
              <a:cs typeface="Helvetica" panose="020B0604020202020204" pitchFamily="34" charset="0"/>
            </a:endParaRPr>
          </a:p>
          <a:p>
            <a:pPr marL="0" lvl="1" indent="0" defTabSz="345160">
              <a:lnSpc>
                <a:spcPct val="100000"/>
              </a:lnSpc>
              <a:spcBef>
                <a:spcPct val="0"/>
              </a:spcBef>
              <a:spcAft>
                <a:spcPts val="0"/>
              </a:spcAft>
              <a:buFont typeface="Arial" panose="020B0604020202020204" pitchFamily="34" charset="0"/>
              <a:buNone/>
            </a:pPr>
            <a:r>
              <a:rPr lang="en-US" sz="971" i="1" dirty="0">
                <a:solidFill>
                  <a:srgbClr val="595A59"/>
                </a:solidFill>
                <a:latin typeface="Helvetica" panose="020B0604020202020204" pitchFamily="34" charset="0"/>
                <a:cs typeface="Helvetica" panose="020B0604020202020204" pitchFamily="34" charset="0"/>
              </a:rPr>
              <a:t>All materials, including advertising, sales promotion, or demonstration materials which refer directly to the Russell Indexes shall expressly state that Frank Russell Company is the owner of the Russell Marks in language consistent with and substantially similar to the following example:</a:t>
            </a:r>
          </a:p>
          <a:p>
            <a:pPr marL="0" lvl="1" indent="0" defTabSz="345160">
              <a:lnSpc>
                <a:spcPct val="100000"/>
              </a:lnSpc>
              <a:spcBef>
                <a:spcPct val="0"/>
              </a:spcBef>
              <a:spcAft>
                <a:spcPts val="0"/>
              </a:spcAft>
              <a:buFont typeface="Arial" panose="020B0604020202020204" pitchFamily="34" charset="0"/>
              <a:buNone/>
            </a:pPr>
            <a:endParaRPr lang="en-US" sz="971" i="1" dirty="0">
              <a:solidFill>
                <a:srgbClr val="595A59"/>
              </a:solidFill>
              <a:latin typeface="Helvetica" panose="020B0604020202020204" pitchFamily="34" charset="0"/>
              <a:cs typeface="Helvetica" panose="020B0604020202020204" pitchFamily="34" charset="0"/>
            </a:endParaRPr>
          </a:p>
          <a:p>
            <a:pPr marL="0" lvl="1" indent="0" defTabSz="345160">
              <a:lnSpc>
                <a:spcPct val="100000"/>
              </a:lnSpc>
              <a:spcBef>
                <a:spcPct val="0"/>
              </a:spcBef>
              <a:spcAft>
                <a:spcPts val="0"/>
              </a:spcAft>
              <a:buFont typeface="Arial" panose="020B0604020202020204" pitchFamily="34" charset="0"/>
              <a:buNone/>
            </a:pPr>
            <a:r>
              <a:rPr lang="en-US" sz="971" i="1" dirty="0">
                <a:solidFill>
                  <a:srgbClr val="595A59"/>
                </a:solidFill>
                <a:latin typeface="Helvetica" panose="020B0604020202020204" pitchFamily="34" charset="0"/>
                <a:cs typeface="Helvetica" panose="020B0604020202020204" pitchFamily="34" charset="0"/>
              </a:rPr>
              <a:t>Frank Russell Company is the source and owner of the trademarks, service marks and copyrights related to the Russell Indexes. Russell® is a trademark of Frank Russell Company. 2293478</a:t>
            </a:r>
          </a:p>
        </p:txBody>
      </p:sp>
    </p:spTree>
    <p:extLst>
      <p:ext uri="{BB962C8B-B14F-4D97-AF65-F5344CB8AC3E}">
        <p14:creationId xmlns:p14="http://schemas.microsoft.com/office/powerpoint/2010/main" val="908784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C18FD5-B465-44B6-B2F5-038CA1650145}" type="datetimeFigureOut">
              <a:rPr lang="en-US" smtClean="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588513-F6CD-4653-A937-5FD7DCD409A2}" type="slidenum">
              <a:rPr lang="en-US" smtClean="0"/>
              <a:t>‹#›</a:t>
            </a:fld>
            <a:endParaRPr lang="en-US" dirty="0"/>
          </a:p>
        </p:txBody>
      </p:sp>
    </p:spTree>
    <p:extLst>
      <p:ext uri="{BB962C8B-B14F-4D97-AF65-F5344CB8AC3E}">
        <p14:creationId xmlns:p14="http://schemas.microsoft.com/office/powerpoint/2010/main" val="412466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C18FD5-B465-44B6-B2F5-038CA1650145}" type="datetimeFigureOut">
              <a:rPr lang="en-US" smtClean="0"/>
              <a:t>11/12/2020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588513-F6CD-4653-A937-5FD7DCD409A2}" type="slidenum">
              <a:rPr lang="en-US" smtClean="0"/>
              <a:t>‹#›</a:t>
            </a:fld>
            <a:endParaRPr lang="en-US" dirty="0"/>
          </a:p>
        </p:txBody>
      </p:sp>
    </p:spTree>
    <p:extLst>
      <p:ext uri="{BB962C8B-B14F-4D97-AF65-F5344CB8AC3E}">
        <p14:creationId xmlns:p14="http://schemas.microsoft.com/office/powerpoint/2010/main" val="3154654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C18FD5-B465-44B6-B2F5-038CA1650145}" type="datetimeFigureOut">
              <a:rPr lang="en-US" smtClean="0"/>
              <a:t>11/12/2020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588513-F6CD-4653-A937-5FD7DCD409A2}" type="slidenum">
              <a:rPr lang="en-US" smtClean="0"/>
              <a:t>‹#›</a:t>
            </a:fld>
            <a:endParaRPr lang="en-US" dirty="0"/>
          </a:p>
        </p:txBody>
      </p:sp>
    </p:spTree>
    <p:extLst>
      <p:ext uri="{BB962C8B-B14F-4D97-AF65-F5344CB8AC3E}">
        <p14:creationId xmlns:p14="http://schemas.microsoft.com/office/powerpoint/2010/main" val="3727604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C18FD5-B465-44B6-B2F5-038CA1650145}" type="datetimeFigureOut">
              <a:rPr lang="en-US" smtClean="0"/>
              <a:t>11/12/2020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588513-F6CD-4653-A937-5FD7DCD409A2}" type="slidenum">
              <a:rPr lang="en-US" smtClean="0"/>
              <a:t>‹#›</a:t>
            </a:fld>
            <a:endParaRPr lang="en-US" dirty="0"/>
          </a:p>
        </p:txBody>
      </p:sp>
    </p:spTree>
    <p:extLst>
      <p:ext uri="{BB962C8B-B14F-4D97-AF65-F5344CB8AC3E}">
        <p14:creationId xmlns:p14="http://schemas.microsoft.com/office/powerpoint/2010/main" val="1583363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18FD5-B465-44B6-B2F5-038CA1650145}" type="datetimeFigureOut">
              <a:rPr lang="en-US" smtClean="0"/>
              <a:t>11/12/2020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588513-F6CD-4653-A937-5FD7DCD409A2}" type="slidenum">
              <a:rPr lang="en-US" smtClean="0"/>
              <a:t>‹#›</a:t>
            </a:fld>
            <a:endParaRPr lang="en-US" dirty="0"/>
          </a:p>
        </p:txBody>
      </p:sp>
    </p:spTree>
    <p:extLst>
      <p:ext uri="{BB962C8B-B14F-4D97-AF65-F5344CB8AC3E}">
        <p14:creationId xmlns:p14="http://schemas.microsoft.com/office/powerpoint/2010/main" val="2877163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C18FD5-B465-44B6-B2F5-038CA1650145}" type="datetimeFigureOut">
              <a:rPr lang="en-US" smtClean="0"/>
              <a:t>11/12/2020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588513-F6CD-4653-A937-5FD7DCD409A2}" type="slidenum">
              <a:rPr lang="en-US" smtClean="0"/>
              <a:t>‹#›</a:t>
            </a:fld>
            <a:endParaRPr lang="en-US" dirty="0"/>
          </a:p>
        </p:txBody>
      </p:sp>
    </p:spTree>
    <p:extLst>
      <p:ext uri="{BB962C8B-B14F-4D97-AF65-F5344CB8AC3E}">
        <p14:creationId xmlns:p14="http://schemas.microsoft.com/office/powerpoint/2010/main" val="27392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C18FD5-B465-44B6-B2F5-038CA1650145}" type="datetimeFigureOut">
              <a:rPr lang="en-US" smtClean="0"/>
              <a:t>11/12/2020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588513-F6CD-4653-A937-5FD7DCD409A2}" type="slidenum">
              <a:rPr lang="en-US" smtClean="0"/>
              <a:t>‹#›</a:t>
            </a:fld>
            <a:endParaRPr lang="en-US" dirty="0"/>
          </a:p>
        </p:txBody>
      </p:sp>
    </p:spTree>
    <p:extLst>
      <p:ext uri="{BB962C8B-B14F-4D97-AF65-F5344CB8AC3E}">
        <p14:creationId xmlns:p14="http://schemas.microsoft.com/office/powerpoint/2010/main" val="1477508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4.jpg"/><Relationship Id="rId5" Type="http://schemas.openxmlformats.org/officeDocument/2006/relationships/slideLayout" Target="../slideLayouts/slideLayout18.xml"/><Relationship Id="rId10" Type="http://schemas.openxmlformats.org/officeDocument/2006/relationships/hyperlink" Target="http://www.cornerstone-companies.com/" TargetMode="External"/><Relationship Id="rId4" Type="http://schemas.openxmlformats.org/officeDocument/2006/relationships/slideLayout" Target="../slideLayouts/slideLayout17.xml"/><Relationship Id="rId9"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4.xml"/><Relationship Id="rId1" Type="http://schemas.openxmlformats.org/officeDocument/2006/relationships/slideLayout" Target="../slideLayouts/slideLayout21.xml"/><Relationship Id="rId5" Type="http://schemas.openxmlformats.org/officeDocument/2006/relationships/image" Target="../media/image4.jpg"/><Relationship Id="rId4" Type="http://schemas.openxmlformats.org/officeDocument/2006/relationships/hyperlink" Target="http://www.cornerstone-companies.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C18FD5-B465-44B6-B2F5-038CA1650145}" type="datetimeFigureOut">
              <a:rPr lang="en-US" smtClean="0"/>
              <a:t>11/12/2020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88513-F6CD-4653-A937-5FD7DCD409A2}" type="slidenum">
              <a:rPr lang="en-US" smtClean="0"/>
              <a:t>‹#›</a:t>
            </a:fld>
            <a:endParaRPr lang="en-US" dirty="0"/>
          </a:p>
        </p:txBody>
      </p:sp>
    </p:spTree>
    <p:extLst>
      <p:ext uri="{BB962C8B-B14F-4D97-AF65-F5344CB8AC3E}">
        <p14:creationId xmlns:p14="http://schemas.microsoft.com/office/powerpoint/2010/main" val="3868289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1F5559-C104-5B42-BF43-FD73FEDD1AF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41034504"/>
      </p:ext>
    </p:extLst>
  </p:cSld>
  <p:clrMap bg1="lt1" tx1="dk1" bg2="lt2" tx2="dk2" accent1="accent1" accent2="accent2" accent3="accent3" accent4="accent4" accent5="accent5" accent6="accent6" hlink="hlink" folHlink="folHlink"/>
  <p:sldLayoutIdLst>
    <p:sldLayoutId id="2147483665" r:id="rId1"/>
    <p:sldLayoutId id="2147483666" r:id="rId2"/>
  </p:sldLayoutIdLst>
  <p:hf hdr="0" ftr="0" dt="0"/>
  <p:txStyles>
    <p:titleStyle>
      <a:lvl1pPr algn="l" defTabSz="887553" rtl="0" eaLnBrk="1" latinLnBrk="0" hangingPunct="1">
        <a:lnSpc>
          <a:spcPct val="90000"/>
        </a:lnSpc>
        <a:spcBef>
          <a:spcPct val="0"/>
        </a:spcBef>
        <a:buNone/>
        <a:defRPr sz="4271" kern="1200">
          <a:solidFill>
            <a:schemeClr val="tx1"/>
          </a:solidFill>
          <a:latin typeface="+mj-lt"/>
          <a:ea typeface="+mj-ea"/>
          <a:cs typeface="+mj-cs"/>
        </a:defRPr>
      </a:lvl1pPr>
    </p:titleStyle>
    <p:bodyStyle>
      <a:lvl1pPr marL="221888" indent="-221888" algn="l" defTabSz="887553" rtl="0" eaLnBrk="1" latinLnBrk="0" hangingPunct="1">
        <a:lnSpc>
          <a:spcPct val="90000"/>
        </a:lnSpc>
        <a:spcBef>
          <a:spcPts val="971"/>
        </a:spcBef>
        <a:buFont typeface="Arial" panose="020B0604020202020204" pitchFamily="34" charset="0"/>
        <a:buChar char="•"/>
        <a:defRPr sz="2718" kern="1200">
          <a:solidFill>
            <a:schemeClr val="tx1"/>
          </a:solidFill>
          <a:latin typeface="+mn-lt"/>
          <a:ea typeface="+mn-ea"/>
          <a:cs typeface="+mn-cs"/>
        </a:defRPr>
      </a:lvl1pPr>
      <a:lvl2pPr marL="665665" indent="-221888" algn="l" defTabSz="887553"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2" indent="-221888" algn="l" defTabSz="887553"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1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699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4">
            <a:extLst>
              <a:ext uri="{FF2B5EF4-FFF2-40B4-BE49-F238E27FC236}">
                <a16:creationId xmlns:a16="http://schemas.microsoft.com/office/drawing/2014/main" id="{A3EC25C1-D82F-BC4A-8C2F-4A36EBA01408}"/>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1306849" y="6345331"/>
            <a:ext cx="400242" cy="29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1297C13-BA55-4DA5-82CD-D66A62AC6014}"/>
              </a:ext>
            </a:extLst>
          </p:cNvPr>
          <p:cNvSpPr txBox="1"/>
          <p:nvPr/>
        </p:nvSpPr>
        <p:spPr>
          <a:xfrm>
            <a:off x="11301950" y="6397540"/>
            <a:ext cx="408640" cy="200952"/>
          </a:xfrm>
          <a:prstGeom prst="rect">
            <a:avLst/>
          </a:prstGeom>
          <a:noFill/>
        </p:spPr>
        <p:txBody>
          <a:bodyPr wrap="square" rtlCol="0">
            <a:spAutoFit/>
          </a:bodyPr>
          <a:lstStyle/>
          <a:p>
            <a:pPr algn="ctr"/>
            <a:fld id="{C7B941F3-FDED-794D-A219-BD13E99FA306}" type="slidenum">
              <a:rPr lang="en-US" sz="706" b="1" i="0" smtClean="0">
                <a:solidFill>
                  <a:schemeClr val="bg1"/>
                </a:solidFill>
                <a:latin typeface="Arial" panose="020B0604020202020204" pitchFamily="34" charset="0"/>
                <a:cs typeface="Arial" panose="020B0604020202020204" pitchFamily="34" charset="0"/>
              </a:rPr>
              <a:t>‹#›</a:t>
            </a:fld>
            <a:endParaRPr lang="en-US" sz="706" b="1" i="0" dirty="0">
              <a:solidFill>
                <a:schemeClr val="bg1"/>
              </a:solidFill>
              <a:latin typeface="Arial" panose="020B0604020202020204" pitchFamily="34" charset="0"/>
              <a:cs typeface="Arial" panose="020B0604020202020204" pitchFamily="34" charset="0"/>
            </a:endParaRPr>
          </a:p>
        </p:txBody>
      </p:sp>
      <p:sp>
        <p:nvSpPr>
          <p:cNvPr id="6" name="TextBox 12">
            <a:extLst>
              <a:ext uri="{FF2B5EF4-FFF2-40B4-BE49-F238E27FC236}">
                <a16:creationId xmlns:a16="http://schemas.microsoft.com/office/drawing/2014/main" id="{E8BB4485-EDCC-4F7A-9871-CA0A40452780}"/>
              </a:ext>
            </a:extLst>
          </p:cNvPr>
          <p:cNvSpPr txBox="1">
            <a:spLocks noChangeArrowheads="1"/>
          </p:cNvSpPr>
          <p:nvPr/>
        </p:nvSpPr>
        <p:spPr bwMode="auto">
          <a:xfrm>
            <a:off x="8535694" y="6368801"/>
            <a:ext cx="2042547"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1017588" fontAlgn="base">
              <a:spcBef>
                <a:spcPct val="0"/>
              </a:spcBef>
              <a:spcAft>
                <a:spcPct val="0"/>
              </a:spcAft>
              <a:defRPr sz="2000">
                <a:solidFill>
                  <a:schemeClr val="tx1"/>
                </a:solidFill>
                <a:latin typeface="Calibri" panose="020F0502020204030204" pitchFamily="34" charset="0"/>
              </a:defRPr>
            </a:lvl6pPr>
            <a:lvl7pPr marL="2971800" indent="-228600" defTabSz="1017588" fontAlgn="base">
              <a:spcBef>
                <a:spcPct val="0"/>
              </a:spcBef>
              <a:spcAft>
                <a:spcPct val="0"/>
              </a:spcAft>
              <a:defRPr sz="2000">
                <a:solidFill>
                  <a:schemeClr val="tx1"/>
                </a:solidFill>
                <a:latin typeface="Calibri" panose="020F0502020204030204" pitchFamily="34" charset="0"/>
              </a:defRPr>
            </a:lvl7pPr>
            <a:lvl8pPr marL="3429000" indent="-228600" defTabSz="1017588" fontAlgn="base">
              <a:spcBef>
                <a:spcPct val="0"/>
              </a:spcBef>
              <a:spcAft>
                <a:spcPct val="0"/>
              </a:spcAft>
              <a:defRPr sz="2000">
                <a:solidFill>
                  <a:schemeClr val="tx1"/>
                </a:solidFill>
                <a:latin typeface="Calibri" panose="020F0502020204030204" pitchFamily="34" charset="0"/>
              </a:defRPr>
            </a:lvl8pPr>
            <a:lvl9pPr marL="3886200" indent="-228600" defTabSz="1017588" fontAlgn="base">
              <a:spcBef>
                <a:spcPct val="0"/>
              </a:spcBef>
              <a:spcAft>
                <a:spcPct val="0"/>
              </a:spcAft>
              <a:defRPr sz="2000">
                <a:solidFill>
                  <a:schemeClr val="tx1"/>
                </a:solidFill>
                <a:latin typeface="Calibri" panose="020F0502020204030204" pitchFamily="34" charset="0"/>
              </a:defRPr>
            </a:lvl9pPr>
          </a:lstStyle>
          <a:p>
            <a:pPr eaLnBrk="1" hangingPunct="1">
              <a:defRPr/>
            </a:pPr>
            <a:r>
              <a:rPr lang="en-US" altLang="en-US" sz="1059" b="1" u="none" dirty="0">
                <a:solidFill>
                  <a:srgbClr val="00AEEF"/>
                </a:solidFill>
                <a:latin typeface="Helvetica" panose="020B0604020202020204" pitchFamily="34" charset="0"/>
                <a:cs typeface="Helvetica" panose="020B0604020202020204" pitchFamily="34" charset="0"/>
              </a:rPr>
              <a:t>cornerstone-companies.com</a:t>
            </a:r>
          </a:p>
        </p:txBody>
      </p:sp>
      <p:sp>
        <p:nvSpPr>
          <p:cNvPr id="2" name="Rectangle 1">
            <a:hlinkClick r:id="rId10"/>
            <a:extLst>
              <a:ext uri="{FF2B5EF4-FFF2-40B4-BE49-F238E27FC236}">
                <a16:creationId xmlns:a16="http://schemas.microsoft.com/office/drawing/2014/main" id="{F2D38ABE-E1DE-4904-B25F-CFF642ACC949}"/>
              </a:ext>
            </a:extLst>
          </p:cNvPr>
          <p:cNvSpPr/>
          <p:nvPr/>
        </p:nvSpPr>
        <p:spPr>
          <a:xfrm>
            <a:off x="8535694" y="6397540"/>
            <a:ext cx="2762758" cy="190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pic>
        <p:nvPicPr>
          <p:cNvPr id="7" name="Picture 6">
            <a:extLst>
              <a:ext uri="{FF2B5EF4-FFF2-40B4-BE49-F238E27FC236}">
                <a16:creationId xmlns:a16="http://schemas.microsoft.com/office/drawing/2014/main" id="{E025DA82-F7BD-49AE-AAC7-109DD9A718DA}"/>
              </a:ext>
            </a:extLst>
          </p:cNvPr>
          <p:cNvPicPr>
            <a:picLocks noChangeAspect="1"/>
          </p:cNvPicPr>
          <p:nvPr/>
        </p:nvPicPr>
        <p:blipFill rotWithShape="1">
          <a:blip r:embed="rId11">
            <a:extLst>
              <a:ext uri="{28A0092B-C50C-407E-A947-70E740481C1C}">
                <a14:useLocalDpi xmlns:a14="http://schemas.microsoft.com/office/drawing/2010/main"/>
              </a:ext>
            </a:extLst>
          </a:blip>
          <a:srcRect b="94233"/>
          <a:stretch/>
        </p:blipFill>
        <p:spPr>
          <a:xfrm>
            <a:off x="0" y="1"/>
            <a:ext cx="12192000" cy="395501"/>
          </a:xfrm>
          <a:prstGeom prst="rect">
            <a:avLst/>
          </a:prstGeom>
        </p:spPr>
      </p:pic>
    </p:spTree>
    <p:extLst>
      <p:ext uri="{BB962C8B-B14F-4D97-AF65-F5344CB8AC3E}">
        <p14:creationId xmlns:p14="http://schemas.microsoft.com/office/powerpoint/2010/main" val="58612024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p:hf hdr="0" ftr="0" dt="0"/>
  <p:txStyles>
    <p:titleStyle>
      <a:lvl1pPr algn="l" defTabSz="806867" rtl="0" eaLnBrk="1" latinLnBrk="0" hangingPunct="1">
        <a:lnSpc>
          <a:spcPct val="90000"/>
        </a:lnSpc>
        <a:spcBef>
          <a:spcPct val="0"/>
        </a:spcBef>
        <a:buNone/>
        <a:defRPr sz="3883" kern="1200">
          <a:solidFill>
            <a:schemeClr val="tx1"/>
          </a:solidFill>
          <a:latin typeface="+mj-lt"/>
          <a:ea typeface="+mj-ea"/>
          <a:cs typeface="+mj-cs"/>
        </a:defRPr>
      </a:lvl1pPr>
    </p:titleStyle>
    <p:bodyStyle>
      <a:lvl1pPr marL="201717" indent="-201717" algn="l" defTabSz="806867" rtl="0" eaLnBrk="1" latinLnBrk="0" hangingPunct="1">
        <a:lnSpc>
          <a:spcPct val="90000"/>
        </a:lnSpc>
        <a:spcBef>
          <a:spcPts val="882"/>
        </a:spcBef>
        <a:buFont typeface="Arial" panose="020B0604020202020204" pitchFamily="34" charset="0"/>
        <a:buChar char="•"/>
        <a:defRPr sz="2471" kern="1200">
          <a:solidFill>
            <a:schemeClr val="tx1"/>
          </a:solidFill>
          <a:latin typeface="+mn-lt"/>
          <a:ea typeface="+mn-ea"/>
          <a:cs typeface="+mn-cs"/>
        </a:defRPr>
      </a:lvl1pPr>
      <a:lvl2pPr marL="605150" indent="-201717" algn="l" defTabSz="806867" rtl="0" eaLnBrk="1" latinLnBrk="0" hangingPunct="1">
        <a:lnSpc>
          <a:spcPct val="90000"/>
        </a:lnSpc>
        <a:spcBef>
          <a:spcPts val="441"/>
        </a:spcBef>
        <a:buFont typeface="Arial" panose="020B0604020202020204" pitchFamily="34" charset="0"/>
        <a:buChar char="•"/>
        <a:defRPr sz="2118" kern="1200">
          <a:solidFill>
            <a:schemeClr val="tx1"/>
          </a:solidFill>
          <a:latin typeface="+mn-lt"/>
          <a:ea typeface="+mn-ea"/>
          <a:cs typeface="+mn-cs"/>
        </a:defRPr>
      </a:lvl2pPr>
      <a:lvl3pPr marL="1008583" indent="-201717" algn="l" defTabSz="806867" rtl="0" eaLnBrk="1" latinLnBrk="0" hangingPunct="1">
        <a:lnSpc>
          <a:spcPct val="90000"/>
        </a:lnSpc>
        <a:spcBef>
          <a:spcPts val="441"/>
        </a:spcBef>
        <a:buFont typeface="Arial" panose="020B0604020202020204" pitchFamily="34" charset="0"/>
        <a:buChar char="•"/>
        <a:defRPr sz="1765" kern="1200">
          <a:solidFill>
            <a:schemeClr val="tx1"/>
          </a:solidFill>
          <a:latin typeface="+mn-lt"/>
          <a:ea typeface="+mn-ea"/>
          <a:cs typeface="+mn-cs"/>
        </a:defRPr>
      </a:lvl3pPr>
      <a:lvl4pPr marL="14120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4pPr>
      <a:lvl5pPr marL="18154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5pPr>
      <a:lvl6pPr marL="22188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6pPr>
      <a:lvl7pPr marL="26223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7pPr>
      <a:lvl8pPr marL="30257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8pPr>
      <a:lvl9pPr marL="34291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12">
            <a:extLst>
              <a:ext uri="{FF2B5EF4-FFF2-40B4-BE49-F238E27FC236}">
                <a16:creationId xmlns:a16="http://schemas.microsoft.com/office/drawing/2014/main" id="{8B84AF2E-EB3A-5242-9407-4C9DD9CACCDC}"/>
              </a:ext>
            </a:extLst>
          </p:cNvPr>
          <p:cNvSpPr txBox="1">
            <a:spLocks noChangeArrowheads="1"/>
          </p:cNvSpPr>
          <p:nvPr/>
        </p:nvSpPr>
        <p:spPr bwMode="auto">
          <a:xfrm>
            <a:off x="8535694" y="6368801"/>
            <a:ext cx="2042547"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1017588" fontAlgn="base">
              <a:spcBef>
                <a:spcPct val="0"/>
              </a:spcBef>
              <a:spcAft>
                <a:spcPct val="0"/>
              </a:spcAft>
              <a:defRPr sz="2000">
                <a:solidFill>
                  <a:schemeClr val="tx1"/>
                </a:solidFill>
                <a:latin typeface="Calibri" panose="020F0502020204030204" pitchFamily="34" charset="0"/>
              </a:defRPr>
            </a:lvl6pPr>
            <a:lvl7pPr marL="2971800" indent="-228600" defTabSz="1017588" fontAlgn="base">
              <a:spcBef>
                <a:spcPct val="0"/>
              </a:spcBef>
              <a:spcAft>
                <a:spcPct val="0"/>
              </a:spcAft>
              <a:defRPr sz="2000">
                <a:solidFill>
                  <a:schemeClr val="tx1"/>
                </a:solidFill>
                <a:latin typeface="Calibri" panose="020F0502020204030204" pitchFamily="34" charset="0"/>
              </a:defRPr>
            </a:lvl7pPr>
            <a:lvl8pPr marL="3429000" indent="-228600" defTabSz="1017588" fontAlgn="base">
              <a:spcBef>
                <a:spcPct val="0"/>
              </a:spcBef>
              <a:spcAft>
                <a:spcPct val="0"/>
              </a:spcAft>
              <a:defRPr sz="2000">
                <a:solidFill>
                  <a:schemeClr val="tx1"/>
                </a:solidFill>
                <a:latin typeface="Calibri" panose="020F0502020204030204" pitchFamily="34" charset="0"/>
              </a:defRPr>
            </a:lvl8pPr>
            <a:lvl9pPr marL="3886200" indent="-228600" defTabSz="1017588" fontAlgn="base">
              <a:spcBef>
                <a:spcPct val="0"/>
              </a:spcBef>
              <a:spcAft>
                <a:spcPct val="0"/>
              </a:spcAft>
              <a:defRPr sz="2000">
                <a:solidFill>
                  <a:schemeClr val="tx1"/>
                </a:solidFill>
                <a:latin typeface="Calibri" panose="020F0502020204030204" pitchFamily="34" charset="0"/>
              </a:defRPr>
            </a:lvl9pPr>
          </a:lstStyle>
          <a:p>
            <a:pPr eaLnBrk="1" hangingPunct="1">
              <a:defRPr/>
            </a:pPr>
            <a:r>
              <a:rPr lang="en-US" altLang="en-US" sz="1059" b="1" u="none" dirty="0">
                <a:solidFill>
                  <a:srgbClr val="00AEEF"/>
                </a:solidFill>
                <a:latin typeface="Helvetica" panose="020B0604020202020204" pitchFamily="34" charset="0"/>
                <a:cs typeface="Helvetica" panose="020B0604020202020204" pitchFamily="34" charset="0"/>
              </a:rPr>
              <a:t>cornerstone-companies.com</a:t>
            </a:r>
          </a:p>
        </p:txBody>
      </p:sp>
      <p:pic>
        <p:nvPicPr>
          <p:cNvPr id="10" name="Picture 4">
            <a:extLst>
              <a:ext uri="{FF2B5EF4-FFF2-40B4-BE49-F238E27FC236}">
                <a16:creationId xmlns:a16="http://schemas.microsoft.com/office/drawing/2014/main" id="{A3EC25C1-D82F-BC4A-8C2F-4A36EBA0140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306849" y="6345331"/>
            <a:ext cx="400242" cy="29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1297C13-BA55-4DA5-82CD-D66A62AC6014}"/>
              </a:ext>
            </a:extLst>
          </p:cNvPr>
          <p:cNvSpPr txBox="1"/>
          <p:nvPr/>
        </p:nvSpPr>
        <p:spPr>
          <a:xfrm>
            <a:off x="11301950" y="6397540"/>
            <a:ext cx="408640" cy="200952"/>
          </a:xfrm>
          <a:prstGeom prst="rect">
            <a:avLst/>
          </a:prstGeom>
          <a:noFill/>
        </p:spPr>
        <p:txBody>
          <a:bodyPr wrap="square" rtlCol="0">
            <a:spAutoFit/>
          </a:bodyPr>
          <a:lstStyle/>
          <a:p>
            <a:pPr algn="ctr"/>
            <a:fld id="{C7B941F3-FDED-794D-A219-BD13E99FA306}" type="slidenum">
              <a:rPr lang="en-US" sz="706" b="1" i="0" smtClean="0">
                <a:solidFill>
                  <a:schemeClr val="bg1"/>
                </a:solidFill>
                <a:latin typeface="Arial" panose="020B0604020202020204" pitchFamily="34" charset="0"/>
                <a:cs typeface="Arial" panose="020B0604020202020204" pitchFamily="34" charset="0"/>
              </a:rPr>
              <a:t>‹#›</a:t>
            </a:fld>
            <a:endParaRPr lang="en-US" sz="706" b="1" i="0" dirty="0">
              <a:solidFill>
                <a:schemeClr val="bg1"/>
              </a:solidFill>
              <a:latin typeface="Arial" panose="020B0604020202020204" pitchFamily="34" charset="0"/>
              <a:cs typeface="Arial" panose="020B0604020202020204" pitchFamily="34" charset="0"/>
            </a:endParaRPr>
          </a:p>
        </p:txBody>
      </p:sp>
      <p:sp>
        <p:nvSpPr>
          <p:cNvPr id="2" name="Rectangle 1">
            <a:hlinkClick r:id="rId4"/>
            <a:extLst>
              <a:ext uri="{FF2B5EF4-FFF2-40B4-BE49-F238E27FC236}">
                <a16:creationId xmlns:a16="http://schemas.microsoft.com/office/drawing/2014/main" id="{759B0782-C2CD-47DD-9CE9-44E5F52FA7EB}"/>
              </a:ext>
            </a:extLst>
          </p:cNvPr>
          <p:cNvSpPr/>
          <p:nvPr/>
        </p:nvSpPr>
        <p:spPr>
          <a:xfrm>
            <a:off x="8535693" y="6368802"/>
            <a:ext cx="2766257" cy="244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pic>
        <p:nvPicPr>
          <p:cNvPr id="7" name="Picture 6">
            <a:extLst>
              <a:ext uri="{FF2B5EF4-FFF2-40B4-BE49-F238E27FC236}">
                <a16:creationId xmlns:a16="http://schemas.microsoft.com/office/drawing/2014/main" id="{61DDD41D-B456-4868-8C0C-D1341C82CE53}"/>
              </a:ext>
            </a:extLst>
          </p:cNvPr>
          <p:cNvPicPr>
            <a:picLocks noChangeAspect="1"/>
          </p:cNvPicPr>
          <p:nvPr/>
        </p:nvPicPr>
        <p:blipFill rotWithShape="1">
          <a:blip r:embed="rId5">
            <a:extLst>
              <a:ext uri="{28A0092B-C50C-407E-A947-70E740481C1C}">
                <a14:useLocalDpi xmlns:a14="http://schemas.microsoft.com/office/drawing/2010/main"/>
              </a:ext>
            </a:extLst>
          </a:blip>
          <a:srcRect b="94233"/>
          <a:stretch/>
        </p:blipFill>
        <p:spPr>
          <a:xfrm>
            <a:off x="0" y="1"/>
            <a:ext cx="12192000" cy="395501"/>
          </a:xfrm>
          <a:prstGeom prst="rect">
            <a:avLst/>
          </a:prstGeom>
        </p:spPr>
      </p:pic>
    </p:spTree>
    <p:extLst>
      <p:ext uri="{BB962C8B-B14F-4D97-AF65-F5344CB8AC3E}">
        <p14:creationId xmlns:p14="http://schemas.microsoft.com/office/powerpoint/2010/main" val="3645950004"/>
      </p:ext>
    </p:extLst>
  </p:cSld>
  <p:clrMap bg1="lt1" tx1="dk1" bg2="lt2" tx2="dk2" accent1="accent1" accent2="accent2" accent3="accent3" accent4="accent4" accent5="accent5" accent6="accent6" hlink="hlink" folHlink="folHlink"/>
  <p:sldLayoutIdLst>
    <p:sldLayoutId id="2147483676" r:id="rId1"/>
  </p:sldLayoutIdLst>
  <p:hf hdr="0" ftr="0" dt="0"/>
  <p:txStyles>
    <p:titleStyle>
      <a:lvl1pPr algn="l" defTabSz="806867" rtl="0" eaLnBrk="1" latinLnBrk="0" hangingPunct="1">
        <a:lnSpc>
          <a:spcPct val="90000"/>
        </a:lnSpc>
        <a:spcBef>
          <a:spcPct val="0"/>
        </a:spcBef>
        <a:buNone/>
        <a:defRPr sz="3883" kern="1200">
          <a:solidFill>
            <a:schemeClr val="tx1"/>
          </a:solidFill>
          <a:latin typeface="+mj-lt"/>
          <a:ea typeface="+mj-ea"/>
          <a:cs typeface="+mj-cs"/>
        </a:defRPr>
      </a:lvl1pPr>
    </p:titleStyle>
    <p:bodyStyle>
      <a:lvl1pPr marL="201717" indent="-201717" algn="l" defTabSz="806867" rtl="0" eaLnBrk="1" latinLnBrk="0" hangingPunct="1">
        <a:lnSpc>
          <a:spcPct val="90000"/>
        </a:lnSpc>
        <a:spcBef>
          <a:spcPts val="882"/>
        </a:spcBef>
        <a:buFont typeface="Arial" panose="020B0604020202020204" pitchFamily="34" charset="0"/>
        <a:buChar char="•"/>
        <a:defRPr sz="2471" kern="1200">
          <a:solidFill>
            <a:schemeClr val="tx1"/>
          </a:solidFill>
          <a:latin typeface="+mn-lt"/>
          <a:ea typeface="+mn-ea"/>
          <a:cs typeface="+mn-cs"/>
        </a:defRPr>
      </a:lvl1pPr>
      <a:lvl2pPr marL="605150" indent="-201717" algn="l" defTabSz="806867" rtl="0" eaLnBrk="1" latinLnBrk="0" hangingPunct="1">
        <a:lnSpc>
          <a:spcPct val="90000"/>
        </a:lnSpc>
        <a:spcBef>
          <a:spcPts val="441"/>
        </a:spcBef>
        <a:buFont typeface="Arial" panose="020B0604020202020204" pitchFamily="34" charset="0"/>
        <a:buChar char="•"/>
        <a:defRPr sz="2118" kern="1200">
          <a:solidFill>
            <a:schemeClr val="tx1"/>
          </a:solidFill>
          <a:latin typeface="+mn-lt"/>
          <a:ea typeface="+mn-ea"/>
          <a:cs typeface="+mn-cs"/>
        </a:defRPr>
      </a:lvl2pPr>
      <a:lvl3pPr marL="1008583" indent="-201717" algn="l" defTabSz="806867" rtl="0" eaLnBrk="1" latinLnBrk="0" hangingPunct="1">
        <a:lnSpc>
          <a:spcPct val="90000"/>
        </a:lnSpc>
        <a:spcBef>
          <a:spcPts val="441"/>
        </a:spcBef>
        <a:buFont typeface="Arial" panose="020B0604020202020204" pitchFamily="34" charset="0"/>
        <a:buChar char="•"/>
        <a:defRPr sz="1765" kern="1200">
          <a:solidFill>
            <a:schemeClr val="tx1"/>
          </a:solidFill>
          <a:latin typeface="+mn-lt"/>
          <a:ea typeface="+mn-ea"/>
          <a:cs typeface="+mn-cs"/>
        </a:defRPr>
      </a:lvl3pPr>
      <a:lvl4pPr marL="14120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4pPr>
      <a:lvl5pPr marL="18154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5pPr>
      <a:lvl6pPr marL="22188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6pPr>
      <a:lvl7pPr marL="26223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7pPr>
      <a:lvl8pPr marL="30257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8pPr>
      <a:lvl9pPr marL="34291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Finance Committee Meeting</a:t>
            </a:r>
            <a:endParaRPr lang="en-US" dirty="0"/>
          </a:p>
        </p:txBody>
      </p:sp>
      <p:sp>
        <p:nvSpPr>
          <p:cNvPr id="3" name="Subtitle 2"/>
          <p:cNvSpPr>
            <a:spLocks noGrp="1"/>
          </p:cNvSpPr>
          <p:nvPr>
            <p:ph type="subTitle" idx="1"/>
          </p:nvPr>
        </p:nvSpPr>
        <p:spPr/>
        <p:txBody>
          <a:bodyPr/>
          <a:lstStyle/>
          <a:p>
            <a:r>
              <a:rPr lang="en-US" dirty="0" smtClean="0"/>
              <a:t>November 12, 2020</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3997" y="4708733"/>
            <a:ext cx="2129734" cy="1995856"/>
          </a:xfrm>
          <a:prstGeom prst="rect">
            <a:avLst/>
          </a:prstGeom>
        </p:spPr>
      </p:pic>
    </p:spTree>
    <p:extLst>
      <p:ext uri="{BB962C8B-B14F-4D97-AF65-F5344CB8AC3E}">
        <p14:creationId xmlns:p14="http://schemas.microsoft.com/office/powerpoint/2010/main" val="3204702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Topics</a:t>
            </a:r>
            <a:endParaRPr lang="en-US" dirty="0"/>
          </a:p>
        </p:txBody>
      </p:sp>
      <p:sp>
        <p:nvSpPr>
          <p:cNvPr id="3" name="Content Placeholder 2"/>
          <p:cNvSpPr>
            <a:spLocks noGrp="1"/>
          </p:cNvSpPr>
          <p:nvPr>
            <p:ph idx="1"/>
          </p:nvPr>
        </p:nvSpPr>
        <p:spPr/>
        <p:txBody>
          <a:bodyPr/>
          <a:lstStyle/>
          <a:p>
            <a:r>
              <a:rPr lang="en-US" dirty="0" smtClean="0"/>
              <a:t>Food Service in COVID-19</a:t>
            </a:r>
          </a:p>
          <a:p>
            <a:r>
              <a:rPr lang="en-US" dirty="0" smtClean="0"/>
              <a:t>Financial Overview</a:t>
            </a:r>
          </a:p>
          <a:p>
            <a:r>
              <a:rPr lang="en-US" dirty="0" smtClean="0"/>
              <a:t>Program Options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3997" y="4708733"/>
            <a:ext cx="2129734" cy="1995856"/>
          </a:xfrm>
          <a:prstGeom prst="rect">
            <a:avLst/>
          </a:prstGeom>
        </p:spPr>
      </p:pic>
    </p:spTree>
    <p:extLst>
      <p:ext uri="{BB962C8B-B14F-4D97-AF65-F5344CB8AC3E}">
        <p14:creationId xmlns:p14="http://schemas.microsoft.com/office/powerpoint/2010/main" val="3062633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Objectives in COVID-19</a:t>
            </a:r>
            <a:endParaRPr lang="en-US" dirty="0"/>
          </a:p>
        </p:txBody>
      </p:sp>
      <p:sp>
        <p:nvSpPr>
          <p:cNvPr id="3" name="Content Placeholder 2"/>
          <p:cNvSpPr>
            <a:spLocks noGrp="1"/>
          </p:cNvSpPr>
          <p:nvPr>
            <p:ph idx="1"/>
          </p:nvPr>
        </p:nvSpPr>
        <p:spPr/>
        <p:txBody>
          <a:bodyPr/>
          <a:lstStyle/>
          <a:p>
            <a:r>
              <a:rPr lang="en-US" dirty="0" smtClean="0"/>
              <a:t>Provide for our students</a:t>
            </a:r>
          </a:p>
          <a:p>
            <a:r>
              <a:rPr lang="en-US" dirty="0" smtClean="0"/>
              <a:t>Normalcy</a:t>
            </a:r>
          </a:p>
          <a:p>
            <a:pPr lvl="1"/>
            <a:r>
              <a:rPr lang="en-US" dirty="0" smtClean="0"/>
              <a:t>Cafeteria experience</a:t>
            </a:r>
          </a:p>
          <a:p>
            <a:pPr lvl="1"/>
            <a:r>
              <a:rPr lang="en-US" dirty="0" smtClean="0"/>
              <a:t>Menu options/variety</a:t>
            </a:r>
          </a:p>
          <a:p>
            <a:r>
              <a:rPr lang="en-US" dirty="0" smtClean="0"/>
              <a:t>Minimal impact on instruction</a:t>
            </a:r>
          </a:p>
          <a:p>
            <a:pPr lv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3997" y="4708733"/>
            <a:ext cx="2129734" cy="1995856"/>
          </a:xfrm>
          <a:prstGeom prst="rect">
            <a:avLst/>
          </a:prstGeom>
        </p:spPr>
      </p:pic>
    </p:spTree>
    <p:extLst>
      <p:ext uri="{BB962C8B-B14F-4D97-AF65-F5344CB8AC3E}">
        <p14:creationId xmlns:p14="http://schemas.microsoft.com/office/powerpoint/2010/main" val="1634738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COVID-19 Service Impacts</a:t>
            </a:r>
            <a:endParaRPr lang="en-US" dirty="0"/>
          </a:p>
        </p:txBody>
      </p:sp>
      <p:sp>
        <p:nvSpPr>
          <p:cNvPr id="3" name="Content Placeholder 2"/>
          <p:cNvSpPr>
            <a:spLocks noGrp="1"/>
          </p:cNvSpPr>
          <p:nvPr>
            <p:ph idx="1"/>
          </p:nvPr>
        </p:nvSpPr>
        <p:spPr/>
        <p:txBody>
          <a:bodyPr/>
          <a:lstStyle/>
          <a:p>
            <a:r>
              <a:rPr lang="en-US" u="sng" dirty="0" smtClean="0"/>
              <a:t>All</a:t>
            </a:r>
            <a:r>
              <a:rPr lang="en-US" dirty="0" smtClean="0"/>
              <a:t> student lunches are </a:t>
            </a:r>
            <a:r>
              <a:rPr lang="en-US" b="1" dirty="0" smtClean="0"/>
              <a:t>FREE</a:t>
            </a:r>
            <a:r>
              <a:rPr lang="en-US" dirty="0" smtClean="0"/>
              <a:t> until </a:t>
            </a:r>
            <a:r>
              <a:rPr lang="en-US" strike="sngStrike" dirty="0" smtClean="0"/>
              <a:t>12/31/2020</a:t>
            </a:r>
            <a:r>
              <a:rPr lang="en-US" dirty="0" smtClean="0"/>
              <a:t> </a:t>
            </a:r>
            <a:r>
              <a:rPr lang="en-US" dirty="0" smtClean="0">
                <a:solidFill>
                  <a:srgbClr val="FF0000"/>
                </a:solidFill>
              </a:rPr>
              <a:t>6/30/2021 (extended)</a:t>
            </a:r>
          </a:p>
          <a:p>
            <a:r>
              <a:rPr lang="en-US" dirty="0" smtClean="0"/>
              <a:t>Service Modifications</a:t>
            </a:r>
          </a:p>
          <a:p>
            <a:pPr lvl="1"/>
            <a:r>
              <a:rPr lang="en-US" dirty="0" smtClean="0"/>
              <a:t>Pre-ordered meals (ES &amp; MS)</a:t>
            </a:r>
          </a:p>
          <a:p>
            <a:pPr lvl="1"/>
            <a:r>
              <a:rPr lang="en-US" dirty="0" smtClean="0"/>
              <a:t>No cash sales or pin pads (manual entry)</a:t>
            </a:r>
          </a:p>
          <a:p>
            <a:pPr lvl="1"/>
            <a:r>
              <a:rPr lang="en-US" dirty="0"/>
              <a:t>Pre-packaged model</a:t>
            </a:r>
          </a:p>
          <a:p>
            <a:pPr lvl="1"/>
            <a:r>
              <a:rPr lang="en-US" dirty="0" smtClean="0"/>
              <a:t>No snacks, a la carte or adult meal sales</a:t>
            </a:r>
          </a:p>
          <a:p>
            <a:pPr lvl="1"/>
            <a:r>
              <a:rPr lang="en-US" dirty="0" smtClean="0"/>
              <a:t>Some meals are delivered to and eaten in classrooms, satellite cafeterias</a:t>
            </a:r>
          </a:p>
          <a:p>
            <a:pPr lvl="1"/>
            <a:r>
              <a:rPr lang="en-US" dirty="0" smtClean="0"/>
              <a:t>Meal pick-ups on Tuesdays and Fridays for virtual instruction days</a:t>
            </a:r>
          </a:p>
          <a:p>
            <a:r>
              <a:rPr lang="en-US" dirty="0" smtClean="0"/>
              <a:t>Generally positive feedback on program</a:t>
            </a:r>
          </a:p>
          <a:p>
            <a:pPr marL="0" indent="0">
              <a:buNone/>
            </a:pP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3997" y="4708733"/>
            <a:ext cx="2129734" cy="1995856"/>
          </a:xfrm>
          <a:prstGeom prst="rect">
            <a:avLst/>
          </a:prstGeom>
        </p:spPr>
      </p:pic>
    </p:spTree>
    <p:extLst>
      <p:ext uri="{BB962C8B-B14F-4D97-AF65-F5344CB8AC3E}">
        <p14:creationId xmlns:p14="http://schemas.microsoft.com/office/powerpoint/2010/main" val="3150335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54597418"/>
              </p:ext>
            </p:extLst>
          </p:nvPr>
        </p:nvGraphicFramePr>
        <p:xfrm>
          <a:off x="850900" y="774700"/>
          <a:ext cx="10502900" cy="5402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5214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Financial History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0181642"/>
              </p:ext>
            </p:extLst>
          </p:nvPr>
        </p:nvGraphicFramePr>
        <p:xfrm>
          <a:off x="838200" y="1825625"/>
          <a:ext cx="10058400" cy="22250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39355630"/>
                    </a:ext>
                  </a:extLst>
                </a:gridCol>
                <a:gridCol w="1828800">
                  <a:extLst>
                    <a:ext uri="{9D8B030D-6E8A-4147-A177-3AD203B41FA5}">
                      <a16:colId xmlns:a16="http://schemas.microsoft.com/office/drawing/2014/main" val="1169173156"/>
                    </a:ext>
                  </a:extLst>
                </a:gridCol>
                <a:gridCol w="1828800">
                  <a:extLst>
                    <a:ext uri="{9D8B030D-6E8A-4147-A177-3AD203B41FA5}">
                      <a16:colId xmlns:a16="http://schemas.microsoft.com/office/drawing/2014/main" val="1320038639"/>
                    </a:ext>
                  </a:extLst>
                </a:gridCol>
                <a:gridCol w="1828800">
                  <a:extLst>
                    <a:ext uri="{9D8B030D-6E8A-4147-A177-3AD203B41FA5}">
                      <a16:colId xmlns:a16="http://schemas.microsoft.com/office/drawing/2014/main" val="2041157741"/>
                    </a:ext>
                  </a:extLst>
                </a:gridCol>
                <a:gridCol w="1828800">
                  <a:extLst>
                    <a:ext uri="{9D8B030D-6E8A-4147-A177-3AD203B41FA5}">
                      <a16:colId xmlns:a16="http://schemas.microsoft.com/office/drawing/2014/main" val="2768652172"/>
                    </a:ext>
                  </a:extLst>
                </a:gridCol>
              </a:tblGrid>
              <a:tr h="370840">
                <a:tc>
                  <a:txBody>
                    <a:bodyPr/>
                    <a:lstStyle/>
                    <a:p>
                      <a:endParaRPr lang="en-US" dirty="0"/>
                    </a:p>
                  </a:txBody>
                  <a:tcPr/>
                </a:tc>
                <a:tc>
                  <a:txBody>
                    <a:bodyPr/>
                    <a:lstStyle/>
                    <a:p>
                      <a:pPr algn="r"/>
                      <a:r>
                        <a:rPr lang="en-US" dirty="0" smtClean="0"/>
                        <a:t>2019-20</a:t>
                      </a:r>
                      <a:endParaRPr lang="en-US" dirty="0"/>
                    </a:p>
                  </a:txBody>
                  <a:tcPr/>
                </a:tc>
                <a:tc>
                  <a:txBody>
                    <a:bodyPr/>
                    <a:lstStyle/>
                    <a:p>
                      <a:pPr algn="r"/>
                      <a:r>
                        <a:rPr lang="en-US" dirty="0" smtClean="0"/>
                        <a:t>2018-19</a:t>
                      </a:r>
                      <a:endParaRPr lang="en-US" dirty="0"/>
                    </a:p>
                  </a:txBody>
                  <a:tcPr/>
                </a:tc>
                <a:tc>
                  <a:txBody>
                    <a:bodyPr/>
                    <a:lstStyle/>
                    <a:p>
                      <a:pPr algn="r"/>
                      <a:r>
                        <a:rPr lang="en-US" dirty="0" smtClean="0"/>
                        <a:t>2017-18</a:t>
                      </a:r>
                      <a:endParaRPr lang="en-US" dirty="0"/>
                    </a:p>
                  </a:txBody>
                  <a:tcPr/>
                </a:tc>
                <a:tc>
                  <a:txBody>
                    <a:bodyPr/>
                    <a:lstStyle/>
                    <a:p>
                      <a:pPr algn="r"/>
                      <a:r>
                        <a:rPr lang="en-US" dirty="0" smtClean="0"/>
                        <a:t>2016-17</a:t>
                      </a:r>
                      <a:endParaRPr lang="en-US" dirty="0"/>
                    </a:p>
                  </a:txBody>
                  <a:tcPr/>
                </a:tc>
                <a:extLst>
                  <a:ext uri="{0D108BD9-81ED-4DB2-BD59-A6C34878D82A}">
                    <a16:rowId xmlns:a16="http://schemas.microsoft.com/office/drawing/2014/main" val="1286681866"/>
                  </a:ext>
                </a:extLst>
              </a:tr>
              <a:tr h="370840">
                <a:tc>
                  <a:txBody>
                    <a:bodyPr/>
                    <a:lstStyle/>
                    <a:p>
                      <a:r>
                        <a:rPr lang="en-US" dirty="0" smtClean="0"/>
                        <a:t>Revenues</a:t>
                      </a:r>
                      <a:endParaRPr lang="en-US" dirty="0"/>
                    </a:p>
                  </a:txBody>
                  <a:tcPr/>
                </a:tc>
                <a:tc>
                  <a:txBody>
                    <a:bodyPr/>
                    <a:lstStyle/>
                    <a:p>
                      <a:pPr algn="r"/>
                      <a:r>
                        <a:rPr lang="en-US" dirty="0" smtClean="0"/>
                        <a:t>$2,631,555</a:t>
                      </a:r>
                      <a:endParaRPr lang="en-US" dirty="0"/>
                    </a:p>
                  </a:txBody>
                  <a:tcPr/>
                </a:tc>
                <a:tc>
                  <a:txBody>
                    <a:bodyPr/>
                    <a:lstStyle/>
                    <a:p>
                      <a:pPr algn="r"/>
                      <a:r>
                        <a:rPr lang="en-US" dirty="0" smtClean="0"/>
                        <a:t>$3,426,890</a:t>
                      </a:r>
                      <a:endParaRPr lang="en-US" dirty="0"/>
                    </a:p>
                  </a:txBody>
                  <a:tcPr/>
                </a:tc>
                <a:tc>
                  <a:txBody>
                    <a:bodyPr/>
                    <a:lstStyle/>
                    <a:p>
                      <a:pPr algn="r"/>
                      <a:r>
                        <a:rPr lang="en-US" dirty="0" smtClean="0"/>
                        <a:t>$3,576,792</a:t>
                      </a:r>
                      <a:endParaRPr lang="en-US" dirty="0"/>
                    </a:p>
                  </a:txBody>
                  <a:tcPr/>
                </a:tc>
                <a:tc>
                  <a:txBody>
                    <a:bodyPr/>
                    <a:lstStyle/>
                    <a:p>
                      <a:pPr algn="r"/>
                      <a:r>
                        <a:rPr lang="en-US" dirty="0" smtClean="0"/>
                        <a:t>$3,734,464</a:t>
                      </a:r>
                      <a:endParaRPr lang="en-US" dirty="0"/>
                    </a:p>
                  </a:txBody>
                  <a:tcPr/>
                </a:tc>
                <a:extLst>
                  <a:ext uri="{0D108BD9-81ED-4DB2-BD59-A6C34878D82A}">
                    <a16:rowId xmlns:a16="http://schemas.microsoft.com/office/drawing/2014/main" val="2129539960"/>
                  </a:ext>
                </a:extLst>
              </a:tr>
              <a:tr h="370840">
                <a:tc>
                  <a:txBody>
                    <a:bodyPr/>
                    <a:lstStyle/>
                    <a:p>
                      <a:r>
                        <a:rPr lang="en-US" dirty="0" smtClean="0"/>
                        <a:t>Expenses</a:t>
                      </a:r>
                      <a:endParaRPr lang="en-US" dirty="0"/>
                    </a:p>
                  </a:txBody>
                  <a:tcPr/>
                </a:tc>
                <a:tc>
                  <a:txBody>
                    <a:bodyPr/>
                    <a:lstStyle/>
                    <a:p>
                      <a:pPr algn="r"/>
                      <a:r>
                        <a:rPr lang="en-US" dirty="0" smtClean="0"/>
                        <a:t>(2,649,268)</a:t>
                      </a:r>
                      <a:endParaRPr lang="en-US" dirty="0"/>
                    </a:p>
                  </a:txBody>
                  <a:tcPr/>
                </a:tc>
                <a:tc>
                  <a:txBody>
                    <a:bodyPr/>
                    <a:lstStyle/>
                    <a:p>
                      <a:pPr algn="r"/>
                      <a:r>
                        <a:rPr lang="en-US" dirty="0" smtClean="0"/>
                        <a:t>(3,589,434)</a:t>
                      </a:r>
                      <a:endParaRPr lang="en-US" dirty="0"/>
                    </a:p>
                  </a:txBody>
                  <a:tcPr/>
                </a:tc>
                <a:tc>
                  <a:txBody>
                    <a:bodyPr/>
                    <a:lstStyle/>
                    <a:p>
                      <a:pPr algn="r"/>
                      <a:r>
                        <a:rPr lang="en-US" dirty="0" smtClean="0"/>
                        <a:t>(3,629,159)</a:t>
                      </a:r>
                      <a:endParaRPr lang="en-US" dirty="0"/>
                    </a:p>
                  </a:txBody>
                  <a:tcPr/>
                </a:tc>
                <a:tc>
                  <a:txBody>
                    <a:bodyPr/>
                    <a:lstStyle/>
                    <a:p>
                      <a:pPr algn="r"/>
                      <a:r>
                        <a:rPr lang="en-US" dirty="0" smtClean="0"/>
                        <a:t>(3,800,815)</a:t>
                      </a:r>
                      <a:endParaRPr lang="en-US" dirty="0"/>
                    </a:p>
                  </a:txBody>
                  <a:tcPr/>
                </a:tc>
                <a:extLst>
                  <a:ext uri="{0D108BD9-81ED-4DB2-BD59-A6C34878D82A}">
                    <a16:rowId xmlns:a16="http://schemas.microsoft.com/office/drawing/2014/main" val="1927650292"/>
                  </a:ext>
                </a:extLst>
              </a:tr>
              <a:tr h="370840">
                <a:tc>
                  <a:txBody>
                    <a:bodyPr/>
                    <a:lstStyle/>
                    <a:p>
                      <a:r>
                        <a:rPr lang="en-US" dirty="0" smtClean="0"/>
                        <a:t>Transfers</a:t>
                      </a:r>
                      <a:r>
                        <a:rPr lang="en-US" baseline="0" dirty="0" smtClean="0"/>
                        <a:t> In</a:t>
                      </a:r>
                      <a:endParaRPr lang="en-US" dirty="0"/>
                    </a:p>
                  </a:txBody>
                  <a:tcPr/>
                </a:tc>
                <a:tc>
                  <a:txBody>
                    <a:bodyPr/>
                    <a:lstStyle/>
                    <a:p>
                      <a:pPr algn="r"/>
                      <a:r>
                        <a:rPr lang="en-US" dirty="0" smtClean="0"/>
                        <a:t>98,116</a:t>
                      </a:r>
                      <a:endParaRPr lang="en-US" dirty="0"/>
                    </a:p>
                  </a:txBody>
                  <a:tcPr/>
                </a:tc>
                <a:tc>
                  <a:txBody>
                    <a:bodyPr/>
                    <a:lstStyle/>
                    <a:p>
                      <a:pPr algn="r"/>
                      <a:r>
                        <a:rPr lang="en-US" dirty="0" smtClean="0"/>
                        <a:t>140,519</a:t>
                      </a:r>
                      <a:endParaRPr lang="en-US" dirty="0"/>
                    </a:p>
                  </a:txBody>
                  <a:tcPr/>
                </a:tc>
                <a:tc>
                  <a:txBody>
                    <a:bodyPr/>
                    <a:lstStyle/>
                    <a:p>
                      <a:pPr algn="r"/>
                      <a:r>
                        <a:rPr lang="en-US" dirty="0" smtClean="0"/>
                        <a:t>130,273</a:t>
                      </a:r>
                      <a:endParaRPr lang="en-US" dirty="0"/>
                    </a:p>
                  </a:txBody>
                  <a:tcPr/>
                </a:tc>
                <a:tc>
                  <a:txBody>
                    <a:bodyPr/>
                    <a:lstStyle/>
                    <a:p>
                      <a:pPr algn="r"/>
                      <a:r>
                        <a:rPr lang="en-US" dirty="0" smtClean="0"/>
                        <a:t>124,830</a:t>
                      </a:r>
                      <a:endParaRPr lang="en-US" dirty="0"/>
                    </a:p>
                  </a:txBody>
                  <a:tcPr/>
                </a:tc>
                <a:extLst>
                  <a:ext uri="{0D108BD9-81ED-4DB2-BD59-A6C34878D82A}">
                    <a16:rowId xmlns:a16="http://schemas.microsoft.com/office/drawing/2014/main" val="1963224993"/>
                  </a:ext>
                </a:extLst>
              </a:tr>
              <a:tr h="370840">
                <a:tc>
                  <a:txBody>
                    <a:bodyPr/>
                    <a:lstStyle/>
                    <a:p>
                      <a:r>
                        <a:rPr lang="en-US" dirty="0" smtClean="0"/>
                        <a:t>Profit/(Loss)</a:t>
                      </a:r>
                      <a:endParaRPr lang="en-US" dirty="0"/>
                    </a:p>
                  </a:txBody>
                  <a:tcPr/>
                </a:tc>
                <a:tc>
                  <a:txBody>
                    <a:bodyPr/>
                    <a:lstStyle/>
                    <a:p>
                      <a:pPr algn="r"/>
                      <a:r>
                        <a:rPr lang="en-US" dirty="0" smtClean="0"/>
                        <a:t>($17,714)</a:t>
                      </a:r>
                      <a:endParaRPr lang="en-US" dirty="0"/>
                    </a:p>
                  </a:txBody>
                  <a:tcPr/>
                </a:tc>
                <a:tc>
                  <a:txBody>
                    <a:bodyPr/>
                    <a:lstStyle/>
                    <a:p>
                      <a:pPr algn="r"/>
                      <a:r>
                        <a:rPr lang="en-US" dirty="0" smtClean="0"/>
                        <a:t>($22,205)</a:t>
                      </a:r>
                      <a:endParaRPr lang="en-US" dirty="0"/>
                    </a:p>
                  </a:txBody>
                  <a:tcPr/>
                </a:tc>
                <a:tc>
                  <a:txBody>
                    <a:bodyPr/>
                    <a:lstStyle/>
                    <a:p>
                      <a:pPr algn="r"/>
                      <a:r>
                        <a:rPr lang="en-US" dirty="0" smtClean="0"/>
                        <a:t>($52,366)</a:t>
                      </a:r>
                      <a:endParaRPr lang="en-US" dirty="0"/>
                    </a:p>
                  </a:txBody>
                  <a:tcPr/>
                </a:tc>
                <a:tc>
                  <a:txBody>
                    <a:bodyPr/>
                    <a:lstStyle/>
                    <a:p>
                      <a:pPr algn="r"/>
                      <a:r>
                        <a:rPr lang="en-US" dirty="0" smtClean="0"/>
                        <a:t>($66,351)</a:t>
                      </a:r>
                      <a:endParaRPr lang="en-US" dirty="0"/>
                    </a:p>
                  </a:txBody>
                  <a:tcPr/>
                </a:tc>
                <a:extLst>
                  <a:ext uri="{0D108BD9-81ED-4DB2-BD59-A6C34878D82A}">
                    <a16:rowId xmlns:a16="http://schemas.microsoft.com/office/drawing/2014/main" val="2627672647"/>
                  </a:ext>
                </a:extLst>
              </a:tr>
              <a:tr h="370840">
                <a:tc>
                  <a:txBody>
                    <a:bodyPr/>
                    <a:lstStyle/>
                    <a:p>
                      <a:r>
                        <a:rPr lang="en-US" dirty="0" smtClean="0"/>
                        <a:t>Ending Fund Balance</a:t>
                      </a:r>
                      <a:endParaRPr lang="en-US" dirty="0"/>
                    </a:p>
                  </a:txBody>
                  <a:tcPr/>
                </a:tc>
                <a:tc>
                  <a:txBody>
                    <a:bodyPr/>
                    <a:lstStyle/>
                    <a:p>
                      <a:pPr algn="r"/>
                      <a:r>
                        <a:rPr lang="en-US" dirty="0" smtClean="0"/>
                        <a:t>$328,443</a:t>
                      </a:r>
                      <a:endParaRPr lang="en-US" dirty="0"/>
                    </a:p>
                  </a:txBody>
                  <a:tcPr/>
                </a:tc>
                <a:tc>
                  <a:txBody>
                    <a:bodyPr/>
                    <a:lstStyle/>
                    <a:p>
                      <a:pPr algn="r"/>
                      <a:r>
                        <a:rPr lang="en-US" dirty="0" smtClean="0"/>
                        <a:t>$468,810</a:t>
                      </a:r>
                      <a:endParaRPr lang="en-US" dirty="0"/>
                    </a:p>
                  </a:txBody>
                  <a:tcPr/>
                </a:tc>
                <a:tc>
                  <a:txBody>
                    <a:bodyPr/>
                    <a:lstStyle/>
                    <a:p>
                      <a:pPr algn="r"/>
                      <a:r>
                        <a:rPr lang="en-US" dirty="0" smtClean="0"/>
                        <a:t>$464,370</a:t>
                      </a:r>
                      <a:endParaRPr lang="en-US" dirty="0"/>
                    </a:p>
                  </a:txBody>
                  <a:tcPr/>
                </a:tc>
                <a:tc>
                  <a:txBody>
                    <a:bodyPr/>
                    <a:lstStyle/>
                    <a:p>
                      <a:pPr algn="r"/>
                      <a:r>
                        <a:rPr lang="en-US" dirty="0" smtClean="0"/>
                        <a:t>$364,991</a:t>
                      </a:r>
                      <a:endParaRPr lang="en-US" dirty="0"/>
                    </a:p>
                  </a:txBody>
                  <a:tcPr/>
                </a:tc>
                <a:extLst>
                  <a:ext uri="{0D108BD9-81ED-4DB2-BD59-A6C34878D82A}">
                    <a16:rowId xmlns:a16="http://schemas.microsoft.com/office/drawing/2014/main" val="2163314564"/>
                  </a:ext>
                </a:extLst>
              </a:tr>
            </a:tbl>
          </a:graphicData>
        </a:graphic>
      </p:graphicFrame>
      <p:sp>
        <p:nvSpPr>
          <p:cNvPr id="5" name="TextBox 4"/>
          <p:cNvSpPr txBox="1"/>
          <p:nvPr/>
        </p:nvSpPr>
        <p:spPr>
          <a:xfrm>
            <a:off x="838200" y="4635500"/>
            <a:ext cx="889000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Losses are protected by annual financial guarantee from </a:t>
            </a:r>
            <a:r>
              <a:rPr lang="en-US" sz="2400" dirty="0" err="1" smtClean="0"/>
              <a:t>Chartwells</a:t>
            </a:r>
            <a:endParaRPr lang="en-US" sz="2400" dirty="0" smtClean="0"/>
          </a:p>
          <a:p>
            <a:pPr marL="342900" indent="-342900">
              <a:buFont typeface="Arial" panose="020B0604020202020204" pitchFamily="34" charset="0"/>
              <a:buChar char="•"/>
            </a:pPr>
            <a:r>
              <a:rPr lang="en-US" sz="2400" dirty="0" smtClean="0"/>
              <a:t>BUT…</a:t>
            </a:r>
            <a:endParaRPr lang="en-US" sz="2400" dirty="0"/>
          </a:p>
        </p:txBody>
      </p:sp>
    </p:spTree>
    <p:extLst>
      <p:ext uri="{BB962C8B-B14F-4D97-AF65-F5344CB8AC3E}">
        <p14:creationId xmlns:p14="http://schemas.microsoft.com/office/powerpoint/2010/main" val="265591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COVID-19 Financial Impacts</a:t>
            </a:r>
            <a:endParaRPr lang="en-US" dirty="0"/>
          </a:p>
        </p:txBody>
      </p:sp>
      <p:sp>
        <p:nvSpPr>
          <p:cNvPr id="3" name="Content Placeholder 2"/>
          <p:cNvSpPr>
            <a:spLocks noGrp="1"/>
          </p:cNvSpPr>
          <p:nvPr>
            <p:ph idx="1"/>
          </p:nvPr>
        </p:nvSpPr>
        <p:spPr/>
        <p:txBody>
          <a:bodyPr/>
          <a:lstStyle/>
          <a:p>
            <a:r>
              <a:rPr lang="en-US" dirty="0" smtClean="0"/>
              <a:t>FSMC Guarantee Waiver</a:t>
            </a:r>
          </a:p>
          <a:p>
            <a:r>
              <a:rPr lang="en-US" dirty="0" smtClean="0"/>
              <a:t>Limited Revenue Opportunities</a:t>
            </a:r>
          </a:p>
          <a:p>
            <a:pPr lvl="1"/>
            <a:r>
              <a:rPr lang="en-US" dirty="0"/>
              <a:t>Hybrid instruction (40% attendance)</a:t>
            </a:r>
          </a:p>
          <a:p>
            <a:pPr lvl="1"/>
            <a:r>
              <a:rPr lang="en-US" dirty="0" smtClean="0"/>
              <a:t>Participation</a:t>
            </a:r>
          </a:p>
          <a:p>
            <a:pPr lvl="1"/>
            <a:r>
              <a:rPr lang="en-US" dirty="0" smtClean="0"/>
              <a:t>A la carte, adult, special sales/events</a:t>
            </a:r>
          </a:p>
          <a:p>
            <a:r>
              <a:rPr lang="en-US" dirty="0" smtClean="0"/>
              <a:t>Fixed costs and service expectations</a:t>
            </a:r>
          </a:p>
          <a:p>
            <a:pPr marL="0" indent="0">
              <a:buNone/>
            </a:pP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3997" y="4708733"/>
            <a:ext cx="2129734" cy="1995856"/>
          </a:xfrm>
          <a:prstGeom prst="rect">
            <a:avLst/>
          </a:prstGeom>
        </p:spPr>
      </p:pic>
    </p:spTree>
    <p:extLst>
      <p:ext uri="{BB962C8B-B14F-4D97-AF65-F5344CB8AC3E}">
        <p14:creationId xmlns:p14="http://schemas.microsoft.com/office/powerpoint/2010/main" val="170040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Year Financials</a:t>
            </a:r>
            <a:endParaRPr lang="en-US" dirty="0"/>
          </a:p>
        </p:txBody>
      </p:sp>
      <p:sp>
        <p:nvSpPr>
          <p:cNvPr id="3" name="Text Placeholder 2"/>
          <p:cNvSpPr>
            <a:spLocks noGrp="1"/>
          </p:cNvSpPr>
          <p:nvPr>
            <p:ph type="body" idx="1"/>
          </p:nvPr>
        </p:nvSpPr>
        <p:spPr>
          <a:xfrm>
            <a:off x="839788" y="1681163"/>
            <a:ext cx="5157787" cy="452437"/>
          </a:xfrm>
        </p:spPr>
        <p:txBody>
          <a:bodyPr/>
          <a:lstStyle/>
          <a:p>
            <a:r>
              <a:rPr lang="en-US" dirty="0" smtClean="0"/>
              <a:t>September 2020</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411304771"/>
              </p:ext>
            </p:extLst>
          </p:nvPr>
        </p:nvGraphicFramePr>
        <p:xfrm>
          <a:off x="839788" y="2133600"/>
          <a:ext cx="5157786" cy="1112520"/>
        </p:xfrm>
        <a:graphic>
          <a:graphicData uri="http://schemas.openxmlformats.org/drawingml/2006/table">
            <a:tbl>
              <a:tblPr firstRow="1" bandRow="1">
                <a:tableStyleId>{5C22544A-7EE6-4342-B048-85BDC9FD1C3A}</a:tableStyleId>
              </a:tblPr>
              <a:tblGrid>
                <a:gridCol w="1719262">
                  <a:extLst>
                    <a:ext uri="{9D8B030D-6E8A-4147-A177-3AD203B41FA5}">
                      <a16:colId xmlns:a16="http://schemas.microsoft.com/office/drawing/2014/main" val="168642499"/>
                    </a:ext>
                  </a:extLst>
                </a:gridCol>
                <a:gridCol w="1719262">
                  <a:extLst>
                    <a:ext uri="{9D8B030D-6E8A-4147-A177-3AD203B41FA5}">
                      <a16:colId xmlns:a16="http://schemas.microsoft.com/office/drawing/2014/main" val="1126681457"/>
                    </a:ext>
                  </a:extLst>
                </a:gridCol>
                <a:gridCol w="1719262">
                  <a:extLst>
                    <a:ext uri="{9D8B030D-6E8A-4147-A177-3AD203B41FA5}">
                      <a16:colId xmlns:a16="http://schemas.microsoft.com/office/drawing/2014/main" val="1826963538"/>
                    </a:ext>
                  </a:extLst>
                </a:gridCol>
              </a:tblGrid>
              <a:tr h="370840">
                <a:tc>
                  <a:txBody>
                    <a:bodyPr/>
                    <a:lstStyle/>
                    <a:p>
                      <a:endParaRPr lang="en-US" dirty="0"/>
                    </a:p>
                  </a:txBody>
                  <a:tcPr/>
                </a:tc>
                <a:tc>
                  <a:txBody>
                    <a:bodyPr/>
                    <a:lstStyle/>
                    <a:p>
                      <a:pPr algn="r"/>
                      <a:r>
                        <a:rPr lang="en-US" dirty="0" smtClean="0"/>
                        <a:t>Actual</a:t>
                      </a:r>
                      <a:endParaRPr lang="en-US" dirty="0"/>
                    </a:p>
                  </a:txBody>
                  <a:tcPr/>
                </a:tc>
                <a:tc>
                  <a:txBody>
                    <a:bodyPr/>
                    <a:lstStyle/>
                    <a:p>
                      <a:pPr algn="r"/>
                      <a:r>
                        <a:rPr lang="en-US" dirty="0" smtClean="0"/>
                        <a:t>Forecast</a:t>
                      </a:r>
                      <a:endParaRPr lang="en-US" dirty="0"/>
                    </a:p>
                  </a:txBody>
                  <a:tcPr/>
                </a:tc>
                <a:extLst>
                  <a:ext uri="{0D108BD9-81ED-4DB2-BD59-A6C34878D82A}">
                    <a16:rowId xmlns:a16="http://schemas.microsoft.com/office/drawing/2014/main" val="3163114564"/>
                  </a:ext>
                </a:extLst>
              </a:tr>
              <a:tr h="370840">
                <a:tc>
                  <a:txBody>
                    <a:bodyPr/>
                    <a:lstStyle/>
                    <a:p>
                      <a:r>
                        <a:rPr lang="en-US" dirty="0" smtClean="0"/>
                        <a:t>Meals</a:t>
                      </a:r>
                      <a:r>
                        <a:rPr lang="en-US" baseline="0" dirty="0" smtClean="0"/>
                        <a:t> Served</a:t>
                      </a:r>
                      <a:endParaRPr lang="en-US" dirty="0"/>
                    </a:p>
                  </a:txBody>
                  <a:tcPr/>
                </a:tc>
                <a:tc>
                  <a:txBody>
                    <a:bodyPr/>
                    <a:lstStyle/>
                    <a:p>
                      <a:pPr algn="r"/>
                      <a:r>
                        <a:rPr lang="en-US" dirty="0" smtClean="0"/>
                        <a:t>6,555</a:t>
                      </a:r>
                      <a:endParaRPr lang="en-US" dirty="0"/>
                    </a:p>
                  </a:txBody>
                  <a:tcPr/>
                </a:tc>
                <a:tc>
                  <a:txBody>
                    <a:bodyPr/>
                    <a:lstStyle/>
                    <a:p>
                      <a:pPr algn="r"/>
                      <a:r>
                        <a:rPr lang="en-US" dirty="0" smtClean="0"/>
                        <a:t>17,165</a:t>
                      </a:r>
                      <a:endParaRPr lang="en-US" dirty="0"/>
                    </a:p>
                  </a:txBody>
                  <a:tcPr/>
                </a:tc>
                <a:extLst>
                  <a:ext uri="{0D108BD9-81ED-4DB2-BD59-A6C34878D82A}">
                    <a16:rowId xmlns:a16="http://schemas.microsoft.com/office/drawing/2014/main" val="1986689658"/>
                  </a:ext>
                </a:extLst>
              </a:tr>
              <a:tr h="370840">
                <a:tc>
                  <a:txBody>
                    <a:bodyPr/>
                    <a:lstStyle/>
                    <a:p>
                      <a:r>
                        <a:rPr lang="en-US" dirty="0" smtClean="0"/>
                        <a:t>Profit/(Loss)</a:t>
                      </a:r>
                      <a:endParaRPr lang="en-US" dirty="0"/>
                    </a:p>
                  </a:txBody>
                  <a:tcPr/>
                </a:tc>
                <a:tc>
                  <a:txBody>
                    <a:bodyPr/>
                    <a:lstStyle/>
                    <a:p>
                      <a:pPr algn="r"/>
                      <a:r>
                        <a:rPr lang="en-US" dirty="0" smtClean="0"/>
                        <a:t>-$146,870</a:t>
                      </a:r>
                      <a:endParaRPr lang="en-US" dirty="0"/>
                    </a:p>
                  </a:txBody>
                  <a:tcPr/>
                </a:tc>
                <a:tc>
                  <a:txBody>
                    <a:bodyPr/>
                    <a:lstStyle/>
                    <a:p>
                      <a:pPr algn="r"/>
                      <a:r>
                        <a:rPr lang="en-US" dirty="0" smtClean="0"/>
                        <a:t>-$87,851</a:t>
                      </a:r>
                      <a:endParaRPr lang="en-US" dirty="0"/>
                    </a:p>
                  </a:txBody>
                  <a:tcPr/>
                </a:tc>
                <a:extLst>
                  <a:ext uri="{0D108BD9-81ED-4DB2-BD59-A6C34878D82A}">
                    <a16:rowId xmlns:a16="http://schemas.microsoft.com/office/drawing/2014/main" val="793151951"/>
                  </a:ext>
                </a:extLst>
              </a:tr>
            </a:tbl>
          </a:graphicData>
        </a:graphic>
      </p:graphicFrame>
      <p:sp>
        <p:nvSpPr>
          <p:cNvPr id="5" name="Text Placeholder 4"/>
          <p:cNvSpPr>
            <a:spLocks noGrp="1"/>
          </p:cNvSpPr>
          <p:nvPr>
            <p:ph type="body" sz="quarter" idx="3"/>
          </p:nvPr>
        </p:nvSpPr>
        <p:spPr>
          <a:xfrm>
            <a:off x="839788" y="3689032"/>
            <a:ext cx="5183188" cy="452437"/>
          </a:xfrm>
        </p:spPr>
        <p:txBody>
          <a:bodyPr/>
          <a:lstStyle/>
          <a:p>
            <a:r>
              <a:rPr lang="en-US" dirty="0" smtClean="0"/>
              <a:t>October 2020 - Actual</a:t>
            </a:r>
            <a:endParaRPr lang="en-US" dirty="0"/>
          </a:p>
        </p:txBody>
      </p:sp>
      <p:graphicFrame>
        <p:nvGraphicFramePr>
          <p:cNvPr id="8" name="Content Placeholder 6"/>
          <p:cNvGraphicFramePr>
            <a:graphicFrameLocks noGrp="1"/>
          </p:cNvGraphicFramePr>
          <p:nvPr>
            <p:ph sz="quarter" idx="4"/>
            <p:extLst>
              <p:ext uri="{D42A27DB-BD31-4B8C-83A1-F6EECF244321}">
                <p14:modId xmlns:p14="http://schemas.microsoft.com/office/powerpoint/2010/main" val="2912304340"/>
              </p:ext>
            </p:extLst>
          </p:nvPr>
        </p:nvGraphicFramePr>
        <p:xfrm>
          <a:off x="865190" y="4131944"/>
          <a:ext cx="5157786" cy="1112520"/>
        </p:xfrm>
        <a:graphic>
          <a:graphicData uri="http://schemas.openxmlformats.org/drawingml/2006/table">
            <a:tbl>
              <a:tblPr firstRow="1" bandRow="1">
                <a:tableStyleId>{5C22544A-7EE6-4342-B048-85BDC9FD1C3A}</a:tableStyleId>
              </a:tblPr>
              <a:tblGrid>
                <a:gridCol w="1719262">
                  <a:extLst>
                    <a:ext uri="{9D8B030D-6E8A-4147-A177-3AD203B41FA5}">
                      <a16:colId xmlns:a16="http://schemas.microsoft.com/office/drawing/2014/main" val="168642499"/>
                    </a:ext>
                  </a:extLst>
                </a:gridCol>
                <a:gridCol w="1719262">
                  <a:extLst>
                    <a:ext uri="{9D8B030D-6E8A-4147-A177-3AD203B41FA5}">
                      <a16:colId xmlns:a16="http://schemas.microsoft.com/office/drawing/2014/main" val="1126681457"/>
                    </a:ext>
                  </a:extLst>
                </a:gridCol>
                <a:gridCol w="1719262">
                  <a:extLst>
                    <a:ext uri="{9D8B030D-6E8A-4147-A177-3AD203B41FA5}">
                      <a16:colId xmlns:a16="http://schemas.microsoft.com/office/drawing/2014/main" val="1826963538"/>
                    </a:ext>
                  </a:extLst>
                </a:gridCol>
              </a:tblGrid>
              <a:tr h="370840">
                <a:tc>
                  <a:txBody>
                    <a:bodyPr/>
                    <a:lstStyle/>
                    <a:p>
                      <a:endParaRPr lang="en-US" dirty="0"/>
                    </a:p>
                  </a:txBody>
                  <a:tcPr/>
                </a:tc>
                <a:tc>
                  <a:txBody>
                    <a:bodyPr/>
                    <a:lstStyle/>
                    <a:p>
                      <a:pPr algn="r"/>
                      <a:r>
                        <a:rPr lang="en-US" dirty="0" smtClean="0"/>
                        <a:t>Actual</a:t>
                      </a:r>
                      <a:endParaRPr lang="en-US" dirty="0"/>
                    </a:p>
                  </a:txBody>
                  <a:tcPr/>
                </a:tc>
                <a:tc>
                  <a:txBody>
                    <a:bodyPr/>
                    <a:lstStyle/>
                    <a:p>
                      <a:pPr algn="r"/>
                      <a:r>
                        <a:rPr lang="en-US" dirty="0" smtClean="0"/>
                        <a:t>Forecast</a:t>
                      </a:r>
                      <a:endParaRPr lang="en-US" dirty="0"/>
                    </a:p>
                  </a:txBody>
                  <a:tcPr/>
                </a:tc>
                <a:extLst>
                  <a:ext uri="{0D108BD9-81ED-4DB2-BD59-A6C34878D82A}">
                    <a16:rowId xmlns:a16="http://schemas.microsoft.com/office/drawing/2014/main" val="3163114564"/>
                  </a:ext>
                </a:extLst>
              </a:tr>
              <a:tr h="370840">
                <a:tc>
                  <a:txBody>
                    <a:bodyPr/>
                    <a:lstStyle/>
                    <a:p>
                      <a:r>
                        <a:rPr lang="en-US" dirty="0" smtClean="0"/>
                        <a:t>Meals</a:t>
                      </a:r>
                      <a:r>
                        <a:rPr lang="en-US" baseline="0" dirty="0" smtClean="0"/>
                        <a:t> Served</a:t>
                      </a:r>
                      <a:endParaRPr lang="en-US" dirty="0"/>
                    </a:p>
                  </a:txBody>
                  <a:tcPr/>
                </a:tc>
                <a:tc>
                  <a:txBody>
                    <a:bodyPr/>
                    <a:lstStyle/>
                    <a:p>
                      <a:pPr algn="r"/>
                      <a:r>
                        <a:rPr lang="en-US" dirty="0" smtClean="0"/>
                        <a:t>43,579</a:t>
                      </a:r>
                      <a:endParaRPr lang="en-US" dirty="0"/>
                    </a:p>
                  </a:txBody>
                  <a:tcPr/>
                </a:tc>
                <a:tc>
                  <a:txBody>
                    <a:bodyPr/>
                    <a:lstStyle/>
                    <a:p>
                      <a:pPr algn="r"/>
                      <a:r>
                        <a:rPr lang="en-US" dirty="0" smtClean="0"/>
                        <a:t>48,263</a:t>
                      </a:r>
                      <a:endParaRPr lang="en-US" dirty="0"/>
                    </a:p>
                  </a:txBody>
                  <a:tcPr/>
                </a:tc>
                <a:extLst>
                  <a:ext uri="{0D108BD9-81ED-4DB2-BD59-A6C34878D82A}">
                    <a16:rowId xmlns:a16="http://schemas.microsoft.com/office/drawing/2014/main" val="1986689658"/>
                  </a:ext>
                </a:extLst>
              </a:tr>
              <a:tr h="370840">
                <a:tc>
                  <a:txBody>
                    <a:bodyPr/>
                    <a:lstStyle/>
                    <a:p>
                      <a:r>
                        <a:rPr lang="en-US" dirty="0" smtClean="0"/>
                        <a:t>Profit/(Loss)</a:t>
                      </a:r>
                      <a:endParaRPr lang="en-US" dirty="0"/>
                    </a:p>
                  </a:txBody>
                  <a:tcPr/>
                </a:tc>
                <a:tc>
                  <a:txBody>
                    <a:bodyPr/>
                    <a:lstStyle/>
                    <a:p>
                      <a:pPr algn="r"/>
                      <a:r>
                        <a:rPr lang="en-US" dirty="0" smtClean="0"/>
                        <a:t>-$144,210</a:t>
                      </a:r>
                      <a:endParaRPr lang="en-US" dirty="0"/>
                    </a:p>
                  </a:txBody>
                  <a:tcPr/>
                </a:tc>
                <a:tc>
                  <a:txBody>
                    <a:bodyPr/>
                    <a:lstStyle/>
                    <a:p>
                      <a:pPr algn="r"/>
                      <a:r>
                        <a:rPr lang="en-US" dirty="0" smtClean="0"/>
                        <a:t>-$92,156</a:t>
                      </a:r>
                      <a:endParaRPr lang="en-US" dirty="0"/>
                    </a:p>
                  </a:txBody>
                  <a:tcPr/>
                </a:tc>
                <a:extLst>
                  <a:ext uri="{0D108BD9-81ED-4DB2-BD59-A6C34878D82A}">
                    <a16:rowId xmlns:a16="http://schemas.microsoft.com/office/drawing/2014/main" val="793151951"/>
                  </a:ext>
                </a:extLst>
              </a:tr>
            </a:tbl>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3997" y="4708733"/>
            <a:ext cx="2129734" cy="1995856"/>
          </a:xfrm>
          <a:prstGeom prst="rect">
            <a:avLst/>
          </a:prstGeom>
        </p:spPr>
      </p:pic>
      <p:sp>
        <p:nvSpPr>
          <p:cNvPr id="10" name="Round Diagonal Corner Rectangle 9"/>
          <p:cNvSpPr/>
          <p:nvPr/>
        </p:nvSpPr>
        <p:spPr>
          <a:xfrm>
            <a:off x="7325552" y="2133600"/>
            <a:ext cx="3643312" cy="1714500"/>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t>Estimated Annual Loss = $867,000*</a:t>
            </a:r>
            <a:endParaRPr lang="en-US" sz="2400" b="1" dirty="0"/>
          </a:p>
        </p:txBody>
      </p:sp>
      <p:sp>
        <p:nvSpPr>
          <p:cNvPr id="4" name="TextBox 3"/>
          <p:cNvSpPr txBox="1"/>
          <p:nvPr/>
        </p:nvSpPr>
        <p:spPr>
          <a:xfrm>
            <a:off x="7325552" y="4090669"/>
            <a:ext cx="3643312" cy="830997"/>
          </a:xfrm>
          <a:prstGeom prst="rect">
            <a:avLst/>
          </a:prstGeom>
          <a:noFill/>
        </p:spPr>
        <p:txBody>
          <a:bodyPr wrap="square" rtlCol="0">
            <a:spAutoFit/>
          </a:bodyPr>
          <a:lstStyle/>
          <a:p>
            <a:r>
              <a:rPr lang="en-US" sz="1600" dirty="0" smtClean="0"/>
              <a:t>* </a:t>
            </a:r>
            <a:r>
              <a:rPr lang="en-US" sz="1600" smtClean="0"/>
              <a:t>Assuming no changes</a:t>
            </a:r>
            <a:r>
              <a:rPr lang="en-US" sz="1600" dirty="0" smtClean="0"/>
              <a:t>; but will be impacted by changes in instructional model</a:t>
            </a:r>
            <a:endParaRPr lang="en-US" sz="1600" dirty="0"/>
          </a:p>
        </p:txBody>
      </p:sp>
    </p:spTree>
    <p:extLst>
      <p:ext uri="{BB962C8B-B14F-4D97-AF65-F5344CB8AC3E}">
        <p14:creationId xmlns:p14="http://schemas.microsoft.com/office/powerpoint/2010/main" val="3715930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provide free meals if CR is losing money?</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3997" y="4708733"/>
            <a:ext cx="2129734" cy="1995856"/>
          </a:xfrm>
          <a:prstGeom prst="rect">
            <a:avLst/>
          </a:prstGeom>
        </p:spPr>
      </p:pic>
      <p:graphicFrame>
        <p:nvGraphicFramePr>
          <p:cNvPr id="11" name="Content Placeholder 10"/>
          <p:cNvGraphicFramePr>
            <a:graphicFrameLocks noGrp="1"/>
          </p:cNvGraphicFramePr>
          <p:nvPr>
            <p:ph idx="1"/>
            <p:extLst>
              <p:ext uri="{D42A27DB-BD31-4B8C-83A1-F6EECF244321}">
                <p14:modId xmlns:p14="http://schemas.microsoft.com/office/powerpoint/2010/main" val="4286360761"/>
              </p:ext>
            </p:extLst>
          </p:nvPr>
        </p:nvGraphicFramePr>
        <p:xfrm>
          <a:off x="838200" y="2129315"/>
          <a:ext cx="9766300" cy="2579417"/>
        </p:xfrm>
        <a:graphic>
          <a:graphicData uri="http://schemas.openxmlformats.org/drawingml/2006/table">
            <a:tbl>
              <a:tblPr firstRow="1" firstCol="1" bandRow="1"/>
              <a:tblGrid>
                <a:gridCol w="1394440">
                  <a:extLst>
                    <a:ext uri="{9D8B030D-6E8A-4147-A177-3AD203B41FA5}">
                      <a16:colId xmlns:a16="http://schemas.microsoft.com/office/drawing/2014/main" val="1956744886"/>
                    </a:ext>
                  </a:extLst>
                </a:gridCol>
                <a:gridCol w="1394440">
                  <a:extLst>
                    <a:ext uri="{9D8B030D-6E8A-4147-A177-3AD203B41FA5}">
                      <a16:colId xmlns:a16="http://schemas.microsoft.com/office/drawing/2014/main" val="180477665"/>
                    </a:ext>
                  </a:extLst>
                </a:gridCol>
                <a:gridCol w="1395484">
                  <a:extLst>
                    <a:ext uri="{9D8B030D-6E8A-4147-A177-3AD203B41FA5}">
                      <a16:colId xmlns:a16="http://schemas.microsoft.com/office/drawing/2014/main" val="3182977962"/>
                    </a:ext>
                  </a:extLst>
                </a:gridCol>
                <a:gridCol w="1395484">
                  <a:extLst>
                    <a:ext uri="{9D8B030D-6E8A-4147-A177-3AD203B41FA5}">
                      <a16:colId xmlns:a16="http://schemas.microsoft.com/office/drawing/2014/main" val="884868134"/>
                    </a:ext>
                  </a:extLst>
                </a:gridCol>
                <a:gridCol w="1395484">
                  <a:extLst>
                    <a:ext uri="{9D8B030D-6E8A-4147-A177-3AD203B41FA5}">
                      <a16:colId xmlns:a16="http://schemas.microsoft.com/office/drawing/2014/main" val="3113976898"/>
                    </a:ext>
                  </a:extLst>
                </a:gridCol>
                <a:gridCol w="1395484">
                  <a:extLst>
                    <a:ext uri="{9D8B030D-6E8A-4147-A177-3AD203B41FA5}">
                      <a16:colId xmlns:a16="http://schemas.microsoft.com/office/drawing/2014/main" val="499697828"/>
                    </a:ext>
                  </a:extLst>
                </a:gridCol>
                <a:gridCol w="1395484">
                  <a:extLst>
                    <a:ext uri="{9D8B030D-6E8A-4147-A177-3AD203B41FA5}">
                      <a16:colId xmlns:a16="http://schemas.microsoft.com/office/drawing/2014/main" val="1003639286"/>
                    </a:ext>
                  </a:extLst>
                </a:gridCol>
              </a:tblGrid>
              <a:tr h="368488">
                <a:tc>
                  <a:txBody>
                    <a:bodyPr/>
                    <a:lstStyle/>
                    <a:p>
                      <a:pPr marL="0" marR="0" algn="r">
                        <a:spcBef>
                          <a:spcPts val="0"/>
                        </a:spcBef>
                        <a:spcAft>
                          <a:spcPts val="0"/>
                        </a:spcAft>
                      </a:pPr>
                      <a:r>
                        <a:rPr lang="en-US" sz="1800" b="1" dirty="0">
                          <a:effectLst/>
                          <a:latin typeface="+mn-lt"/>
                          <a:ea typeface="Calibri" panose="020F0502020204030204" pitchFamily="34" charset="0"/>
                        </a:rPr>
                        <a:t> </a:t>
                      </a:r>
                      <a:endParaRPr lang="en-US" sz="1800" dirty="0">
                        <a:effectLst/>
                        <a:latin typeface="+mn-lt"/>
                        <a:ea typeface="Calibri" panose="020F0502020204030204" pitchFamily="34" charset="0"/>
                      </a:endParaRPr>
                    </a:p>
                  </a:txBody>
                  <a:tcPr marL="68580" marR="68580" marT="0" marB="0">
                    <a:lnL>
                      <a:noFill/>
                    </a:lnL>
                    <a:lnR w="12700" cap="flat" cmpd="sng" algn="ctr">
                      <a:solidFill>
                        <a:srgbClr val="5B9BD5"/>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en-US" sz="1800" b="1" dirty="0">
                          <a:effectLst/>
                          <a:latin typeface="+mn-lt"/>
                          <a:ea typeface="Calibri" panose="020F0502020204030204" pitchFamily="34" charset="0"/>
                        </a:rPr>
                        <a:t> </a:t>
                      </a:r>
                      <a:endParaRPr lang="en-US" sz="1800" dirty="0">
                        <a:effectLst/>
                        <a:latin typeface="+mn-lt"/>
                        <a:ea typeface="Calibri" panose="020F0502020204030204" pitchFamily="34" charset="0"/>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a:noFill/>
                    </a:lnT>
                    <a:lnB>
                      <a:noFill/>
                    </a:lnB>
                    <a:solidFill>
                      <a:srgbClr val="FFFFFF"/>
                    </a:solidFill>
                  </a:tcPr>
                </a:tc>
                <a:tc gridSpan="2">
                  <a:txBody>
                    <a:bodyPr/>
                    <a:lstStyle/>
                    <a:p>
                      <a:pPr marL="0" marR="0" algn="ctr">
                        <a:spcBef>
                          <a:spcPts val="0"/>
                        </a:spcBef>
                        <a:spcAft>
                          <a:spcPts val="0"/>
                        </a:spcAft>
                      </a:pPr>
                      <a:r>
                        <a:rPr lang="en-US" sz="1800" b="1" i="1" dirty="0" smtClean="0">
                          <a:effectLst/>
                          <a:latin typeface="+mn-lt"/>
                          <a:ea typeface="Calibri" panose="020F0502020204030204" pitchFamily="34" charset="0"/>
                        </a:rPr>
                        <a:t>Free</a:t>
                      </a:r>
                      <a:r>
                        <a:rPr lang="en-US" sz="1800" b="1" i="1" baseline="0" dirty="0" smtClean="0">
                          <a:effectLst/>
                          <a:latin typeface="+mn-lt"/>
                          <a:ea typeface="Calibri" panose="020F0502020204030204" pitchFamily="34" charset="0"/>
                        </a:rPr>
                        <a:t> Meal Program (SSO)</a:t>
                      </a:r>
                      <a:endParaRPr lang="en-US" sz="1800" dirty="0">
                        <a:effectLst/>
                        <a:latin typeface="+mn-lt"/>
                        <a:ea typeface="Calibri" panose="020F0502020204030204" pitchFamily="34" charset="0"/>
                      </a:endParaRPr>
                    </a:p>
                  </a:txBody>
                  <a:tcPr marL="68580" marR="68580" marT="0" marB="0" anchor="b">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a:noFill/>
                    </a:lnT>
                    <a:lnB w="12700" cap="flat" cmpd="sng" algn="ctr">
                      <a:solidFill>
                        <a:srgbClr val="5B9BD5"/>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marL="0" marR="0" algn="ctr">
                        <a:spcBef>
                          <a:spcPts val="0"/>
                        </a:spcBef>
                        <a:spcAft>
                          <a:spcPts val="0"/>
                        </a:spcAft>
                      </a:pPr>
                      <a:r>
                        <a:rPr lang="en-US" sz="1800" b="1" i="1" dirty="0" smtClean="0">
                          <a:effectLst/>
                          <a:latin typeface="+mn-lt"/>
                          <a:ea typeface="Calibri" panose="020F0502020204030204" pitchFamily="34" charset="0"/>
                        </a:rPr>
                        <a:t>Regular Program (NSLP)</a:t>
                      </a:r>
                      <a:endParaRPr lang="en-US" sz="1800" dirty="0">
                        <a:effectLst/>
                        <a:latin typeface="+mn-lt"/>
                        <a:ea typeface="Calibri" panose="020F0502020204030204" pitchFamily="34" charset="0"/>
                      </a:endParaRPr>
                    </a:p>
                  </a:txBody>
                  <a:tcPr marL="68580" marR="68580" marT="0" marB="0" anchor="b">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a:noFill/>
                    </a:lnT>
                    <a:lnB w="12700" cap="flat" cmpd="sng" algn="ctr">
                      <a:solidFill>
                        <a:srgbClr val="5B9BD5"/>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spcBef>
                          <a:spcPts val="0"/>
                        </a:spcBef>
                        <a:spcAft>
                          <a:spcPts val="0"/>
                        </a:spcAft>
                      </a:pPr>
                      <a:r>
                        <a:rPr lang="en-US" sz="1800" b="1">
                          <a:effectLst/>
                          <a:latin typeface="+mn-lt"/>
                          <a:ea typeface="Calibri" panose="020F0502020204030204" pitchFamily="34" charset="0"/>
                        </a:rPr>
                        <a:t> </a:t>
                      </a:r>
                      <a:endParaRPr lang="en-US" sz="1800">
                        <a:effectLst/>
                        <a:latin typeface="+mn-lt"/>
                        <a:ea typeface="Calibri" panose="020F0502020204030204" pitchFamily="34" charset="0"/>
                      </a:endParaRPr>
                    </a:p>
                  </a:txBody>
                  <a:tcPr marL="68580" marR="68580" marT="0" marB="0">
                    <a:lnL w="12700" cap="flat" cmpd="sng" algn="ctr">
                      <a:solidFill>
                        <a:srgbClr val="5B9BD5"/>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669324884"/>
                  </a:ext>
                </a:extLst>
              </a:tr>
              <a:tr h="736977">
                <a:tc>
                  <a:txBody>
                    <a:bodyPr/>
                    <a:lstStyle/>
                    <a:p>
                      <a:pPr marL="0" marR="0" algn="r">
                        <a:spcBef>
                          <a:spcPts val="0"/>
                        </a:spcBef>
                        <a:spcAft>
                          <a:spcPts val="0"/>
                        </a:spcAft>
                      </a:pPr>
                      <a:r>
                        <a:rPr lang="en-US" sz="1800" b="1" i="1">
                          <a:effectLst/>
                          <a:latin typeface="+mn-lt"/>
                          <a:ea typeface="Calibri" panose="020F0502020204030204" pitchFamily="34" charset="0"/>
                        </a:rPr>
                        <a:t>Status</a:t>
                      </a:r>
                      <a:endParaRPr lang="en-US" sz="1800">
                        <a:effectLst/>
                        <a:latin typeface="+mn-lt"/>
                        <a:ea typeface="Calibri" panose="020F0502020204030204" pitchFamily="34" charset="0"/>
                      </a:endParaRPr>
                    </a:p>
                  </a:txBody>
                  <a:tcPr marL="68580" marR="68580" marT="0" marB="0" anchor="b">
                    <a:lnL>
                      <a:noFill/>
                    </a:lnL>
                    <a:lnR w="12700" cap="flat" cmpd="sng" algn="ctr">
                      <a:solidFill>
                        <a:srgbClr val="5B9BD5"/>
                      </a:solidFill>
                      <a:prstDash val="solid"/>
                      <a:round/>
                      <a:headEnd type="none" w="med" len="med"/>
                      <a:tailEnd type="none" w="med" len="med"/>
                    </a:lnR>
                    <a:lnT>
                      <a:noFill/>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b="1">
                          <a:effectLst/>
                          <a:latin typeface="+mn-lt"/>
                          <a:ea typeface="Calibri" panose="020F0502020204030204" pitchFamily="34" charset="0"/>
                        </a:rPr>
                        <a:t># Meals Served</a:t>
                      </a:r>
                      <a:endParaRPr lang="en-US" sz="1800">
                        <a:effectLst/>
                        <a:latin typeface="+mn-lt"/>
                        <a:ea typeface="Calibri" panose="020F0502020204030204" pitchFamily="34" charset="0"/>
                      </a:endParaRPr>
                    </a:p>
                  </a:txBody>
                  <a:tcPr marL="68580" marR="68580" marT="0" marB="0" anchor="b">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a:noFill/>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b="1" dirty="0" err="1">
                          <a:effectLst/>
                          <a:latin typeface="+mn-lt"/>
                          <a:ea typeface="Calibri" panose="020F0502020204030204" pitchFamily="34" charset="0"/>
                        </a:rPr>
                        <a:t>Reimb</a:t>
                      </a:r>
                      <a:r>
                        <a:rPr lang="en-US" sz="1800" b="1" dirty="0">
                          <a:effectLst/>
                          <a:latin typeface="+mn-lt"/>
                          <a:ea typeface="Calibri" panose="020F0502020204030204" pitchFamily="34" charset="0"/>
                        </a:rPr>
                        <a:t>. Rate</a:t>
                      </a:r>
                      <a:endParaRPr lang="en-US" sz="1800" dirty="0">
                        <a:effectLst/>
                        <a:latin typeface="+mn-lt"/>
                        <a:ea typeface="Calibri" panose="020F0502020204030204" pitchFamily="34" charset="0"/>
                      </a:endParaRPr>
                    </a:p>
                  </a:txBody>
                  <a:tcPr marL="68580" marR="68580" marT="0" marB="0" anchor="b">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b="1" dirty="0">
                          <a:effectLst/>
                          <a:latin typeface="+mn-lt"/>
                          <a:ea typeface="Calibri" panose="020F0502020204030204" pitchFamily="34" charset="0"/>
                        </a:rPr>
                        <a:t>TOTAL</a:t>
                      </a:r>
                      <a:endParaRPr lang="en-US" sz="1800" dirty="0">
                        <a:effectLst/>
                        <a:latin typeface="+mn-lt"/>
                        <a:ea typeface="Calibri" panose="020F0502020204030204" pitchFamily="34" charset="0"/>
                      </a:endParaRPr>
                    </a:p>
                  </a:txBody>
                  <a:tcPr marL="68580" marR="68580" marT="0" marB="0" anchor="b">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b="1" dirty="0" err="1">
                          <a:effectLst/>
                          <a:latin typeface="+mn-lt"/>
                          <a:ea typeface="Calibri" panose="020F0502020204030204" pitchFamily="34" charset="0"/>
                        </a:rPr>
                        <a:t>Reimb</a:t>
                      </a:r>
                      <a:r>
                        <a:rPr lang="en-US" sz="1800" b="1" dirty="0">
                          <a:effectLst/>
                          <a:latin typeface="+mn-lt"/>
                          <a:ea typeface="Calibri" panose="020F0502020204030204" pitchFamily="34" charset="0"/>
                        </a:rPr>
                        <a:t>. Rate</a:t>
                      </a:r>
                      <a:endParaRPr lang="en-US" sz="1800" dirty="0">
                        <a:effectLst/>
                        <a:latin typeface="+mn-lt"/>
                        <a:ea typeface="Calibri" panose="020F0502020204030204" pitchFamily="34" charset="0"/>
                      </a:endParaRPr>
                    </a:p>
                  </a:txBody>
                  <a:tcPr marL="68580" marR="68580" marT="0" marB="0" anchor="b">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b="1">
                          <a:effectLst/>
                          <a:latin typeface="+mn-lt"/>
                          <a:ea typeface="Calibri" panose="020F0502020204030204" pitchFamily="34" charset="0"/>
                        </a:rPr>
                        <a:t>TOTAL</a:t>
                      </a:r>
                      <a:endParaRPr lang="en-US" sz="1800">
                        <a:effectLst/>
                        <a:latin typeface="+mn-lt"/>
                        <a:ea typeface="Calibri" panose="020F0502020204030204" pitchFamily="34" charset="0"/>
                      </a:endParaRPr>
                    </a:p>
                  </a:txBody>
                  <a:tcPr marL="68580" marR="68580" marT="0" marB="0" anchor="b">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b="1" dirty="0" smtClean="0">
                          <a:effectLst/>
                          <a:latin typeface="+mn-lt"/>
                          <a:ea typeface="Calibri" panose="020F0502020204030204" pitchFamily="34" charset="0"/>
                        </a:rPr>
                        <a:t>Difference SSO v. NSLP</a:t>
                      </a:r>
                      <a:endParaRPr lang="en-US" sz="1800" dirty="0">
                        <a:effectLst/>
                        <a:latin typeface="+mn-lt"/>
                        <a:ea typeface="Calibri" panose="020F0502020204030204" pitchFamily="34" charset="0"/>
                      </a:endParaRPr>
                    </a:p>
                  </a:txBody>
                  <a:tcPr marL="68580" marR="68580" marT="0" marB="0" anchor="b">
                    <a:lnL w="12700" cap="flat" cmpd="sng" algn="ctr">
                      <a:solidFill>
                        <a:srgbClr val="5B9BD5"/>
                      </a:solidFill>
                      <a:prstDash val="solid"/>
                      <a:round/>
                      <a:headEnd type="none" w="med" len="med"/>
                      <a:tailEnd type="none" w="med" len="med"/>
                    </a:lnL>
                    <a:lnR>
                      <a:noFill/>
                    </a:lnR>
                    <a:lnT>
                      <a:noFill/>
                    </a:lnT>
                    <a:lnB w="12700" cap="flat" cmpd="sng" algn="ctr">
                      <a:solidFill>
                        <a:srgbClr val="9CC2E5"/>
                      </a:solidFill>
                      <a:prstDash val="solid"/>
                      <a:round/>
                      <a:headEnd type="none" w="med" len="med"/>
                      <a:tailEnd type="none" w="med" len="med"/>
                    </a:lnB>
                    <a:solidFill>
                      <a:srgbClr val="FFFFFF"/>
                    </a:solidFill>
                  </a:tcPr>
                </a:tc>
                <a:extLst>
                  <a:ext uri="{0D108BD9-81ED-4DB2-BD59-A6C34878D82A}">
                    <a16:rowId xmlns:a16="http://schemas.microsoft.com/office/drawing/2014/main" val="4134285488"/>
                  </a:ext>
                </a:extLst>
              </a:tr>
              <a:tr h="368488">
                <a:tc>
                  <a:txBody>
                    <a:bodyPr/>
                    <a:lstStyle/>
                    <a:p>
                      <a:pPr marL="0" marR="0" algn="r">
                        <a:spcBef>
                          <a:spcPts val="0"/>
                        </a:spcBef>
                        <a:spcAft>
                          <a:spcPts val="0"/>
                        </a:spcAft>
                      </a:pPr>
                      <a:r>
                        <a:rPr lang="en-US" sz="1800" i="1">
                          <a:effectLst/>
                          <a:latin typeface="+mn-lt"/>
                          <a:ea typeface="Calibri" panose="020F0502020204030204" pitchFamily="34" charset="0"/>
                        </a:rPr>
                        <a:t>Free</a:t>
                      </a:r>
                      <a:endParaRPr lang="en-US" sz="1800">
                        <a:effectLst/>
                        <a:latin typeface="+mn-lt"/>
                        <a:ea typeface="Calibri" panose="020F0502020204030204" pitchFamily="34" charset="0"/>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800" dirty="0" smtClean="0">
                          <a:effectLst/>
                          <a:latin typeface="+mn-lt"/>
                          <a:ea typeface="Calibri" panose="020F0502020204030204" pitchFamily="34" charset="0"/>
                        </a:rPr>
                        <a:t>2,665</a:t>
                      </a:r>
                      <a:endParaRPr lang="en-US" sz="1800" dirty="0">
                        <a:effectLst/>
                        <a:latin typeface="+mn-lt"/>
                        <a:ea typeface="Calibri" panose="020F0502020204030204" pitchFamily="34"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800" dirty="0" smtClean="0">
                          <a:effectLst/>
                          <a:latin typeface="+mn-lt"/>
                          <a:ea typeface="Calibri" panose="020F0502020204030204" pitchFamily="34" charset="0"/>
                        </a:rPr>
                        <a:t>$3.61</a:t>
                      </a:r>
                      <a:endParaRPr lang="en-US" sz="1800" dirty="0">
                        <a:effectLst/>
                        <a:latin typeface="+mn-lt"/>
                        <a:ea typeface="Calibri" panose="020F0502020204030204" pitchFamily="34"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800" dirty="0" smtClean="0">
                          <a:effectLst/>
                          <a:latin typeface="+mn-lt"/>
                          <a:ea typeface="Calibri" panose="020F0502020204030204" pitchFamily="34" charset="0"/>
                        </a:rPr>
                        <a:t>$9,621</a:t>
                      </a:r>
                      <a:endParaRPr lang="en-US" sz="1800" dirty="0">
                        <a:effectLst/>
                        <a:latin typeface="+mn-lt"/>
                        <a:ea typeface="Calibri" panose="020F0502020204030204" pitchFamily="34"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800" dirty="0" smtClean="0">
                          <a:effectLst/>
                          <a:latin typeface="+mn-lt"/>
                          <a:ea typeface="Calibri" panose="020F0502020204030204" pitchFamily="34" charset="0"/>
                        </a:rPr>
                        <a:t>$3.61</a:t>
                      </a:r>
                      <a:endParaRPr lang="en-US" sz="1800" dirty="0">
                        <a:effectLst/>
                        <a:latin typeface="+mn-lt"/>
                        <a:ea typeface="Calibri" panose="020F0502020204030204" pitchFamily="34"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800" dirty="0" smtClean="0">
                          <a:effectLst/>
                          <a:latin typeface="+mn-lt"/>
                          <a:ea typeface="Calibri" panose="020F0502020204030204" pitchFamily="34" charset="0"/>
                        </a:rPr>
                        <a:t>$9,621</a:t>
                      </a:r>
                      <a:endParaRPr lang="en-US" sz="1800" dirty="0">
                        <a:effectLst/>
                        <a:latin typeface="+mn-lt"/>
                        <a:ea typeface="Calibri" panose="020F0502020204030204" pitchFamily="34"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800" b="0" dirty="0" smtClean="0">
                          <a:effectLst/>
                          <a:latin typeface="+mn-lt"/>
                          <a:ea typeface="Calibri" panose="020F0502020204030204" pitchFamily="34" charset="0"/>
                        </a:rPr>
                        <a:t>$0</a:t>
                      </a:r>
                      <a:endParaRPr lang="en-US" sz="1800" b="0" dirty="0">
                        <a:effectLst/>
                        <a:latin typeface="+mn-lt"/>
                        <a:ea typeface="Calibri" panose="020F0502020204030204" pitchFamily="34"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056123204"/>
                  </a:ext>
                </a:extLst>
              </a:tr>
              <a:tr h="368488">
                <a:tc>
                  <a:txBody>
                    <a:bodyPr/>
                    <a:lstStyle/>
                    <a:p>
                      <a:pPr marL="0" marR="0" algn="r">
                        <a:spcBef>
                          <a:spcPts val="0"/>
                        </a:spcBef>
                        <a:spcAft>
                          <a:spcPts val="0"/>
                        </a:spcAft>
                      </a:pPr>
                      <a:r>
                        <a:rPr lang="en-US" sz="1800" i="1" dirty="0">
                          <a:effectLst/>
                          <a:latin typeface="+mn-lt"/>
                          <a:ea typeface="Calibri" panose="020F0502020204030204" pitchFamily="34" charset="0"/>
                        </a:rPr>
                        <a:t>Reduced</a:t>
                      </a:r>
                      <a:endParaRPr lang="en-US" sz="1800" dirty="0">
                        <a:effectLst/>
                        <a:latin typeface="+mn-lt"/>
                        <a:ea typeface="Calibri" panose="020F0502020204030204" pitchFamily="34" charset="0"/>
                      </a:endParaRPr>
                    </a:p>
                  </a:txBody>
                  <a:tcPr marL="68580" marR="68580" marT="0" marB="0">
                    <a:lnL>
                      <a:noFill/>
                    </a:lnL>
                    <a:lnR w="12700" cap="flat" cmpd="sng" algn="ctr">
                      <a:solidFill>
                        <a:srgbClr val="9CC2E5"/>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800" dirty="0" smtClean="0">
                          <a:effectLst/>
                          <a:latin typeface="+mn-lt"/>
                          <a:ea typeface="Calibri" panose="020F0502020204030204" pitchFamily="34" charset="0"/>
                        </a:rPr>
                        <a:t>606</a:t>
                      </a:r>
                      <a:endParaRPr lang="en-US" sz="1800" dirty="0">
                        <a:effectLst/>
                        <a:latin typeface="+mn-lt"/>
                        <a:ea typeface="Calibri" panose="020F0502020204030204" pitchFamily="34"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ctr">
                        <a:spcBef>
                          <a:spcPts val="0"/>
                        </a:spcBef>
                        <a:spcAft>
                          <a:spcPts val="0"/>
                        </a:spcAft>
                      </a:pPr>
                      <a:r>
                        <a:rPr lang="en-US" sz="1800" dirty="0" smtClean="0">
                          <a:effectLst/>
                          <a:latin typeface="+mn-lt"/>
                          <a:ea typeface="Calibri" panose="020F0502020204030204" pitchFamily="34" charset="0"/>
                        </a:rPr>
                        <a:t>$3.61</a:t>
                      </a:r>
                      <a:endParaRPr lang="en-US" sz="1800" dirty="0">
                        <a:effectLst/>
                        <a:latin typeface="+mn-lt"/>
                        <a:ea typeface="Calibri" panose="020F0502020204030204" pitchFamily="34"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ctr">
                        <a:spcBef>
                          <a:spcPts val="0"/>
                        </a:spcBef>
                        <a:spcAft>
                          <a:spcPts val="0"/>
                        </a:spcAft>
                      </a:pPr>
                      <a:r>
                        <a:rPr lang="en-US" sz="1800" dirty="0" smtClean="0">
                          <a:effectLst/>
                          <a:latin typeface="+mn-lt"/>
                          <a:ea typeface="Calibri" panose="020F0502020204030204" pitchFamily="34" charset="0"/>
                        </a:rPr>
                        <a:t>$2,188</a:t>
                      </a:r>
                      <a:endParaRPr lang="en-US" sz="1800" dirty="0">
                        <a:effectLst/>
                        <a:latin typeface="+mn-lt"/>
                        <a:ea typeface="Calibri" panose="020F0502020204030204" pitchFamily="34"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ctr">
                        <a:spcBef>
                          <a:spcPts val="0"/>
                        </a:spcBef>
                        <a:spcAft>
                          <a:spcPts val="0"/>
                        </a:spcAft>
                      </a:pPr>
                      <a:r>
                        <a:rPr lang="en-US" sz="1800" dirty="0" smtClean="0">
                          <a:effectLst/>
                          <a:latin typeface="+mn-lt"/>
                          <a:ea typeface="Calibri" panose="020F0502020204030204" pitchFamily="34" charset="0"/>
                        </a:rPr>
                        <a:t>$3.21</a:t>
                      </a:r>
                      <a:endParaRPr lang="en-US" sz="1800" dirty="0">
                        <a:effectLst/>
                        <a:latin typeface="+mn-lt"/>
                        <a:ea typeface="Calibri" panose="020F0502020204030204" pitchFamily="34"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ctr">
                        <a:spcBef>
                          <a:spcPts val="0"/>
                        </a:spcBef>
                        <a:spcAft>
                          <a:spcPts val="0"/>
                        </a:spcAft>
                      </a:pPr>
                      <a:r>
                        <a:rPr lang="en-US" sz="1800" dirty="0" smtClean="0">
                          <a:effectLst/>
                          <a:latin typeface="+mn-lt"/>
                          <a:ea typeface="Calibri" panose="020F0502020204030204" pitchFamily="34" charset="0"/>
                        </a:rPr>
                        <a:t>$1,945</a:t>
                      </a:r>
                      <a:endParaRPr lang="en-US" sz="1800" dirty="0">
                        <a:effectLst/>
                        <a:latin typeface="+mn-lt"/>
                        <a:ea typeface="Calibri" panose="020F0502020204030204" pitchFamily="34"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ctr">
                        <a:spcBef>
                          <a:spcPts val="0"/>
                        </a:spcBef>
                        <a:spcAft>
                          <a:spcPts val="0"/>
                        </a:spcAft>
                      </a:pPr>
                      <a:r>
                        <a:rPr lang="en-US" sz="1800" b="0" dirty="0" smtClean="0">
                          <a:effectLst/>
                          <a:latin typeface="+mn-lt"/>
                          <a:ea typeface="Calibri" panose="020F0502020204030204" pitchFamily="34" charset="0"/>
                        </a:rPr>
                        <a:t>$242</a:t>
                      </a:r>
                      <a:endParaRPr lang="en-US" sz="1800" b="0" dirty="0">
                        <a:effectLst/>
                        <a:latin typeface="+mn-lt"/>
                        <a:ea typeface="Calibri" panose="020F0502020204030204" pitchFamily="34"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678085336"/>
                  </a:ext>
                </a:extLst>
              </a:tr>
              <a:tr h="368488">
                <a:tc>
                  <a:txBody>
                    <a:bodyPr/>
                    <a:lstStyle/>
                    <a:p>
                      <a:pPr marL="0" marR="0" algn="r">
                        <a:spcBef>
                          <a:spcPts val="0"/>
                        </a:spcBef>
                        <a:spcAft>
                          <a:spcPts val="0"/>
                        </a:spcAft>
                      </a:pPr>
                      <a:r>
                        <a:rPr lang="en-US" sz="1800" i="1" dirty="0">
                          <a:effectLst/>
                          <a:latin typeface="+mn-lt"/>
                          <a:ea typeface="Calibri" panose="020F0502020204030204" pitchFamily="34" charset="0"/>
                        </a:rPr>
                        <a:t>Paid</a:t>
                      </a:r>
                      <a:endParaRPr lang="en-US" sz="1800" dirty="0">
                        <a:effectLst/>
                        <a:latin typeface="+mn-lt"/>
                        <a:ea typeface="Calibri" panose="020F0502020204030204" pitchFamily="34" charset="0"/>
                      </a:endParaRPr>
                    </a:p>
                  </a:txBody>
                  <a:tcPr marL="68580" marR="68580" marT="0" marB="0">
                    <a:lnL>
                      <a:noFill/>
                    </a:lnL>
                    <a:lnR w="12700" cap="flat" cmpd="sng" algn="ctr">
                      <a:solidFill>
                        <a:srgbClr val="9CC2E5"/>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800" dirty="0" smtClean="0">
                          <a:effectLst/>
                          <a:latin typeface="+mn-lt"/>
                          <a:ea typeface="Calibri" panose="020F0502020204030204" pitchFamily="34" charset="0"/>
                        </a:rPr>
                        <a:t>27,013</a:t>
                      </a:r>
                      <a:endParaRPr lang="en-US" sz="1800" dirty="0">
                        <a:effectLst/>
                        <a:latin typeface="+mn-lt"/>
                        <a:ea typeface="Calibri" panose="020F0502020204030204" pitchFamily="34"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800" dirty="0" smtClean="0">
                          <a:effectLst/>
                          <a:latin typeface="+mn-lt"/>
                          <a:ea typeface="Calibri" panose="020F0502020204030204" pitchFamily="34" charset="0"/>
                        </a:rPr>
                        <a:t>$3.61</a:t>
                      </a:r>
                      <a:endParaRPr lang="en-US" sz="1800" dirty="0">
                        <a:effectLst/>
                        <a:latin typeface="+mn-lt"/>
                        <a:ea typeface="Calibri" panose="020F0502020204030204" pitchFamily="34"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800" dirty="0" smtClean="0">
                          <a:effectLst/>
                          <a:latin typeface="+mn-lt"/>
                          <a:ea typeface="Calibri" panose="020F0502020204030204" pitchFamily="34" charset="0"/>
                        </a:rPr>
                        <a:t>$97,517</a:t>
                      </a:r>
                      <a:endParaRPr lang="en-US" sz="1800" dirty="0">
                        <a:effectLst/>
                        <a:latin typeface="+mn-lt"/>
                        <a:ea typeface="Calibri" panose="020F0502020204030204" pitchFamily="34"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800" dirty="0" smtClean="0">
                          <a:effectLst/>
                          <a:latin typeface="+mn-lt"/>
                          <a:ea typeface="Calibri" panose="020F0502020204030204" pitchFamily="34" charset="0"/>
                        </a:rPr>
                        <a:t>$0.43</a:t>
                      </a:r>
                      <a:endParaRPr lang="en-US" sz="1800" dirty="0">
                        <a:effectLst/>
                        <a:latin typeface="+mn-lt"/>
                        <a:ea typeface="Calibri" panose="020F0502020204030204" pitchFamily="34"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800" dirty="0" smtClean="0">
                          <a:effectLst/>
                          <a:latin typeface="+mn-lt"/>
                          <a:ea typeface="Calibri" panose="020F0502020204030204" pitchFamily="34" charset="0"/>
                        </a:rPr>
                        <a:t>$11,616</a:t>
                      </a:r>
                      <a:endParaRPr lang="en-US" sz="1800" dirty="0">
                        <a:effectLst/>
                        <a:latin typeface="+mn-lt"/>
                        <a:ea typeface="Calibri" panose="020F0502020204030204" pitchFamily="34"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800" b="0" dirty="0" smtClean="0">
                          <a:effectLst/>
                          <a:latin typeface="+mn-lt"/>
                          <a:ea typeface="Calibri" panose="020F0502020204030204" pitchFamily="34" charset="0"/>
                        </a:rPr>
                        <a:t>$85,901</a:t>
                      </a:r>
                      <a:endParaRPr lang="en-US" sz="1800" b="0" dirty="0">
                        <a:effectLst/>
                        <a:latin typeface="+mn-lt"/>
                        <a:ea typeface="Calibri" panose="020F0502020204030204" pitchFamily="34"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3173577361"/>
                  </a:ext>
                </a:extLst>
              </a:tr>
              <a:tr h="368488">
                <a:tc>
                  <a:txBody>
                    <a:bodyPr/>
                    <a:lstStyle/>
                    <a:p>
                      <a:pPr marL="0" marR="0" algn="r">
                        <a:spcBef>
                          <a:spcPts val="0"/>
                        </a:spcBef>
                        <a:spcAft>
                          <a:spcPts val="0"/>
                        </a:spcAft>
                      </a:pPr>
                      <a:r>
                        <a:rPr lang="en-US" sz="1800" b="1" i="1" dirty="0">
                          <a:effectLst/>
                          <a:latin typeface="+mn-lt"/>
                          <a:ea typeface="Calibri" panose="020F0502020204030204" pitchFamily="34" charset="0"/>
                        </a:rPr>
                        <a:t>TOTAL</a:t>
                      </a:r>
                      <a:endParaRPr lang="en-US" sz="1800" dirty="0">
                        <a:effectLst/>
                        <a:latin typeface="+mn-lt"/>
                        <a:ea typeface="Calibri" panose="020F0502020204030204" pitchFamily="34" charset="0"/>
                      </a:endParaRPr>
                    </a:p>
                  </a:txBody>
                  <a:tcPr marL="68580" marR="68580" marT="0" marB="0">
                    <a:lnL>
                      <a:noFill/>
                    </a:lnL>
                    <a:lnR w="12700" cap="flat" cmpd="sng" algn="ctr">
                      <a:solidFill>
                        <a:srgbClr val="9CC2E5"/>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800" b="1" dirty="0">
                          <a:effectLst/>
                          <a:latin typeface="+mn-lt"/>
                          <a:ea typeface="Calibri" panose="020F0502020204030204" pitchFamily="34" charset="0"/>
                        </a:rPr>
                        <a:t> </a:t>
                      </a:r>
                      <a:r>
                        <a:rPr lang="en-US" sz="1800" b="1" dirty="0" smtClean="0">
                          <a:effectLst/>
                          <a:latin typeface="+mn-lt"/>
                          <a:ea typeface="Calibri" panose="020F0502020204030204" pitchFamily="34" charset="0"/>
                        </a:rPr>
                        <a:t>30,284</a:t>
                      </a:r>
                      <a:endParaRPr lang="en-US" sz="1800" dirty="0">
                        <a:effectLst/>
                        <a:latin typeface="+mn-lt"/>
                        <a:ea typeface="Calibri" panose="020F0502020204030204" pitchFamily="34"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mn-lt"/>
                          <a:ea typeface="Calibri" panose="020F0502020204030204" pitchFamily="34" charset="0"/>
                        </a:rPr>
                        <a:t> </a:t>
                      </a:r>
                      <a:endParaRPr lang="en-US" sz="1800" dirty="0">
                        <a:effectLst/>
                        <a:latin typeface="+mn-lt"/>
                        <a:ea typeface="Calibri" panose="020F0502020204030204" pitchFamily="34"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ctr">
                        <a:spcBef>
                          <a:spcPts val="0"/>
                        </a:spcBef>
                        <a:spcAft>
                          <a:spcPts val="0"/>
                        </a:spcAft>
                      </a:pPr>
                      <a:r>
                        <a:rPr lang="en-US" sz="1800" b="0" dirty="0">
                          <a:effectLst/>
                          <a:latin typeface="+mn-lt"/>
                          <a:ea typeface="Calibri" panose="020F0502020204030204" pitchFamily="34" charset="0"/>
                        </a:rPr>
                        <a:t> </a:t>
                      </a:r>
                      <a:r>
                        <a:rPr lang="en-US" sz="1800" b="1" dirty="0" smtClean="0">
                          <a:effectLst/>
                          <a:latin typeface="+mn-lt"/>
                          <a:ea typeface="Calibri" panose="020F0502020204030204" pitchFamily="34" charset="0"/>
                        </a:rPr>
                        <a:t>$109,325</a:t>
                      </a:r>
                      <a:endParaRPr lang="en-US" sz="1800" b="1" dirty="0">
                        <a:effectLst/>
                        <a:latin typeface="+mn-lt"/>
                        <a:ea typeface="Calibri" panose="020F0502020204030204" pitchFamily="34"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mn-lt"/>
                          <a:ea typeface="Calibri" panose="020F0502020204030204" pitchFamily="34" charset="0"/>
                        </a:rPr>
                        <a:t> </a:t>
                      </a:r>
                      <a:endParaRPr lang="en-US" sz="1800" dirty="0">
                        <a:effectLst/>
                        <a:latin typeface="+mn-lt"/>
                        <a:ea typeface="Calibri" panose="020F0502020204030204" pitchFamily="34"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ctr">
                        <a:spcBef>
                          <a:spcPts val="0"/>
                        </a:spcBef>
                        <a:spcAft>
                          <a:spcPts val="0"/>
                        </a:spcAft>
                      </a:pPr>
                      <a:r>
                        <a:rPr lang="en-US" sz="1800" b="1" dirty="0" smtClean="0">
                          <a:effectLst/>
                          <a:latin typeface="+mn-lt"/>
                          <a:ea typeface="Calibri" panose="020F0502020204030204" pitchFamily="34" charset="0"/>
                        </a:rPr>
                        <a:t>$23,182</a:t>
                      </a:r>
                      <a:endParaRPr lang="en-US" sz="1800" b="1" dirty="0">
                        <a:effectLst/>
                        <a:latin typeface="+mn-lt"/>
                        <a:ea typeface="Calibri" panose="020F0502020204030204" pitchFamily="34"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ctr">
                        <a:spcBef>
                          <a:spcPts val="0"/>
                        </a:spcBef>
                        <a:spcAft>
                          <a:spcPts val="0"/>
                        </a:spcAft>
                      </a:pPr>
                      <a:r>
                        <a:rPr lang="en-US" sz="1800" b="1" dirty="0" smtClean="0">
                          <a:effectLst/>
                          <a:latin typeface="+mn-lt"/>
                          <a:ea typeface="Calibri" panose="020F0502020204030204" pitchFamily="34" charset="0"/>
                        </a:rPr>
                        <a:t>$86,144</a:t>
                      </a:r>
                      <a:endParaRPr lang="en-US" sz="1800" b="1" dirty="0">
                        <a:effectLst/>
                        <a:latin typeface="+mn-lt"/>
                        <a:ea typeface="Calibri" panose="020F0502020204030204" pitchFamily="34"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4008085738"/>
                  </a:ext>
                </a:extLst>
              </a:tr>
            </a:tbl>
          </a:graphicData>
        </a:graphic>
      </p:graphicFrame>
    </p:spTree>
    <p:extLst>
      <p:ext uri="{BB962C8B-B14F-4D97-AF65-F5344CB8AC3E}">
        <p14:creationId xmlns:p14="http://schemas.microsoft.com/office/powerpoint/2010/main" val="1068826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Options</a:t>
            </a:r>
            <a:endParaRPr lang="en-US" dirty="0"/>
          </a:p>
        </p:txBody>
      </p:sp>
      <p:sp>
        <p:nvSpPr>
          <p:cNvPr id="5" name="Content Placeholder 4"/>
          <p:cNvSpPr>
            <a:spLocks noGrp="1"/>
          </p:cNvSpPr>
          <p:nvPr>
            <p:ph sz="half" idx="2"/>
          </p:nvPr>
        </p:nvSpPr>
        <p:spPr>
          <a:xfrm>
            <a:off x="4533900" y="1825625"/>
            <a:ext cx="6819900" cy="4351338"/>
          </a:xfrm>
        </p:spPr>
        <p:txBody>
          <a:bodyPr>
            <a:normAutofit lnSpcReduction="10000"/>
          </a:bodyPr>
          <a:lstStyle/>
          <a:p>
            <a:r>
              <a:rPr lang="en-US" dirty="0" smtClean="0"/>
              <a:t>General Fund contribution to subsidize program (COVID fund balance?)</a:t>
            </a:r>
            <a:endParaRPr lang="en-US" dirty="0"/>
          </a:p>
          <a:p>
            <a:r>
              <a:rPr lang="en-US" dirty="0" smtClean="0"/>
              <a:t>Reduce service levels (labor costs) or menu options/variety</a:t>
            </a:r>
          </a:p>
          <a:p>
            <a:pPr lvl="1"/>
            <a:r>
              <a:rPr lang="en-US" dirty="0" smtClean="0"/>
              <a:t>Reduce headcount, satellite preparation, operating efficiencies</a:t>
            </a:r>
          </a:p>
          <a:p>
            <a:pPr lvl="1"/>
            <a:r>
              <a:rPr lang="en-US" dirty="0" smtClean="0"/>
              <a:t>Reduce # of meal pickups/locations</a:t>
            </a:r>
          </a:p>
          <a:p>
            <a:pPr lvl="1"/>
            <a:r>
              <a:rPr lang="en-US" dirty="0" smtClean="0"/>
              <a:t>Limit daily menu options</a:t>
            </a:r>
          </a:p>
          <a:p>
            <a:r>
              <a:rPr lang="en-US" dirty="0" smtClean="0"/>
              <a:t> Serve more meals – communicate!</a:t>
            </a:r>
          </a:p>
          <a:p>
            <a:r>
              <a:rPr lang="en-US" dirty="0" smtClean="0"/>
              <a:t>Cease meal service during </a:t>
            </a:r>
          </a:p>
          <a:p>
            <a:pPr marL="0" indent="274320">
              <a:buNone/>
            </a:pPr>
            <a:r>
              <a:rPr lang="en-US" dirty="0"/>
              <a:t>p</a:t>
            </a:r>
            <a:r>
              <a:rPr lang="en-US" dirty="0" smtClean="0"/>
              <a:t>andemic</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3997" y="4708733"/>
            <a:ext cx="2129734" cy="1995856"/>
          </a:xfrm>
          <a:prstGeom prst="rect">
            <a:avLst/>
          </a:prstGeom>
        </p:spPr>
      </p:pic>
      <p:sp>
        <p:nvSpPr>
          <p:cNvPr id="6" name="Round Diagonal Corner Rectangle 5"/>
          <p:cNvSpPr/>
          <p:nvPr/>
        </p:nvSpPr>
        <p:spPr>
          <a:xfrm>
            <a:off x="658052" y="1825625"/>
            <a:ext cx="3643312" cy="1714500"/>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t>Current model is financially unsustainable</a:t>
            </a:r>
            <a:endParaRPr lang="en-US" sz="2400" b="1" dirty="0"/>
          </a:p>
        </p:txBody>
      </p:sp>
      <p:sp>
        <p:nvSpPr>
          <p:cNvPr id="7" name="5-Point Star 6"/>
          <p:cNvSpPr/>
          <p:nvPr/>
        </p:nvSpPr>
        <p:spPr>
          <a:xfrm>
            <a:off x="4364864" y="4683333"/>
            <a:ext cx="508000" cy="485567"/>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0095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Financial Plan</a:t>
            </a:r>
            <a:endParaRPr lang="en-US" dirty="0"/>
          </a:p>
        </p:txBody>
      </p:sp>
      <p:sp>
        <p:nvSpPr>
          <p:cNvPr id="5" name="Text Placeholder 4"/>
          <p:cNvSpPr>
            <a:spLocks noGrp="1"/>
          </p:cNvSpPr>
          <p:nvPr>
            <p:ph type="body" idx="1"/>
          </p:nvPr>
        </p:nvSpPr>
        <p:spPr/>
        <p:txBody>
          <a:bodyPr/>
          <a:lstStyle/>
          <a:p>
            <a:r>
              <a:rPr lang="en-US" dirty="0" smtClean="0"/>
              <a:t>Presented in the Synopsis financial planning module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3997" y="4708733"/>
            <a:ext cx="2129734" cy="1995856"/>
          </a:xfrm>
          <a:prstGeom prst="rect">
            <a:avLst/>
          </a:prstGeom>
        </p:spPr>
      </p:pic>
    </p:spTree>
    <p:extLst>
      <p:ext uri="{BB962C8B-B14F-4D97-AF65-F5344CB8AC3E}">
        <p14:creationId xmlns:p14="http://schemas.microsoft.com/office/powerpoint/2010/main" val="949224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Advisory Committee Update</a:t>
            </a:r>
            <a:endParaRPr lang="en-US" dirty="0"/>
          </a:p>
        </p:txBody>
      </p:sp>
      <p:sp>
        <p:nvSpPr>
          <p:cNvPr id="3" name="Text Placeholder 2"/>
          <p:cNvSpPr>
            <a:spLocks noGrp="1"/>
          </p:cNvSpPr>
          <p:nvPr>
            <p:ph type="body" idx="1"/>
          </p:nvPr>
        </p:nvSpPr>
        <p:spPr/>
        <p:txBody>
          <a:bodyPr/>
          <a:lstStyle/>
          <a:p>
            <a:r>
              <a:rPr lang="en-US" dirty="0" smtClean="0"/>
              <a:t>Dave Obarowski, Chairperson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3997" y="4708733"/>
            <a:ext cx="2129734" cy="1995856"/>
          </a:xfrm>
          <a:prstGeom prst="rect">
            <a:avLst/>
          </a:prstGeom>
        </p:spPr>
      </p:pic>
    </p:spTree>
    <p:extLst>
      <p:ext uri="{BB962C8B-B14F-4D97-AF65-F5344CB8AC3E}">
        <p14:creationId xmlns:p14="http://schemas.microsoft.com/office/powerpoint/2010/main" val="3421155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94F1F-401D-4CDD-ADAE-95B452C0EE57}"/>
              </a:ext>
            </a:extLst>
          </p:cNvPr>
          <p:cNvSpPr>
            <a:spLocks noGrp="1"/>
          </p:cNvSpPr>
          <p:nvPr>
            <p:ph type="title"/>
          </p:nvPr>
        </p:nvSpPr>
        <p:spPr/>
        <p:txBody>
          <a:bodyPr/>
          <a:lstStyle/>
          <a:p>
            <a:r>
              <a:rPr lang="en-US" dirty="0" smtClean="0"/>
              <a:t>Financial </a:t>
            </a:r>
            <a:r>
              <a:rPr lang="en-US" dirty="0"/>
              <a:t>Advisory Committee Expectations </a:t>
            </a:r>
          </a:p>
        </p:txBody>
      </p:sp>
      <p:sp>
        <p:nvSpPr>
          <p:cNvPr id="3" name="Content Placeholder 2">
            <a:extLst>
              <a:ext uri="{FF2B5EF4-FFF2-40B4-BE49-F238E27FC236}">
                <a16:creationId xmlns:a16="http://schemas.microsoft.com/office/drawing/2014/main" id="{5BFA77F0-3602-465B-8C3D-DBC906548CA9}"/>
              </a:ext>
            </a:extLst>
          </p:cNvPr>
          <p:cNvSpPr>
            <a:spLocks noGrp="1"/>
          </p:cNvSpPr>
          <p:nvPr>
            <p:ph idx="1"/>
          </p:nvPr>
        </p:nvSpPr>
        <p:spPr/>
        <p:txBody>
          <a:bodyPr/>
          <a:lstStyle/>
          <a:p>
            <a:r>
              <a:rPr lang="en-US" dirty="0"/>
              <a:t>Sub groups to meet multiple times each month</a:t>
            </a:r>
          </a:p>
          <a:p>
            <a:r>
              <a:rPr lang="en-US" dirty="0"/>
              <a:t>Committee to meet every fourth Monday </a:t>
            </a:r>
          </a:p>
          <a:p>
            <a:r>
              <a:rPr lang="en-US" dirty="0"/>
              <a:t>Updates to Finance Committee</a:t>
            </a:r>
          </a:p>
          <a:p>
            <a:r>
              <a:rPr lang="en-US" dirty="0"/>
              <a:t>3 sub groups will draft reports for respective areas with leadership to compile for formal final report </a:t>
            </a:r>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3997" y="4708733"/>
            <a:ext cx="2129734" cy="1995856"/>
          </a:xfrm>
          <a:prstGeom prst="rect">
            <a:avLst/>
          </a:prstGeom>
        </p:spPr>
      </p:pic>
    </p:spTree>
    <p:extLst>
      <p:ext uri="{BB962C8B-B14F-4D97-AF65-F5344CB8AC3E}">
        <p14:creationId xmlns:p14="http://schemas.microsoft.com/office/powerpoint/2010/main" val="237305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3B6F-7DC0-46EF-BD6B-307CCFED2BDD}"/>
              </a:ext>
            </a:extLst>
          </p:cNvPr>
          <p:cNvSpPr>
            <a:spLocks noGrp="1"/>
          </p:cNvSpPr>
          <p:nvPr>
            <p:ph type="title"/>
          </p:nvPr>
        </p:nvSpPr>
        <p:spPr/>
        <p:txBody>
          <a:bodyPr/>
          <a:lstStyle/>
          <a:p>
            <a:r>
              <a:rPr lang="en-US" dirty="0" smtClean="0"/>
              <a:t>Financial </a:t>
            </a:r>
            <a:r>
              <a:rPr lang="en-US" dirty="0"/>
              <a:t>Advisory Committee Structure </a:t>
            </a:r>
          </a:p>
        </p:txBody>
      </p:sp>
      <p:sp>
        <p:nvSpPr>
          <p:cNvPr id="3" name="Content Placeholder 2">
            <a:extLst>
              <a:ext uri="{FF2B5EF4-FFF2-40B4-BE49-F238E27FC236}">
                <a16:creationId xmlns:a16="http://schemas.microsoft.com/office/drawing/2014/main" id="{3307B6A0-EFEA-4057-9BA2-A495C3CE0635}"/>
              </a:ext>
            </a:extLst>
          </p:cNvPr>
          <p:cNvSpPr>
            <a:spLocks noGrp="1"/>
          </p:cNvSpPr>
          <p:nvPr>
            <p:ph idx="1"/>
          </p:nvPr>
        </p:nvSpPr>
        <p:spPr>
          <a:xfrm>
            <a:off x="838200" y="1845503"/>
            <a:ext cx="10515600" cy="4351338"/>
          </a:xfrm>
        </p:spPr>
        <p:txBody>
          <a:bodyPr/>
          <a:lstStyle/>
          <a:p>
            <a:r>
              <a:rPr lang="en-US" dirty="0"/>
              <a:t>Three Sub Groups</a:t>
            </a:r>
          </a:p>
          <a:p>
            <a:pPr lvl="1"/>
            <a:r>
              <a:rPr lang="en-US" sz="2600" dirty="0"/>
              <a:t>Focus on:</a:t>
            </a:r>
          </a:p>
          <a:p>
            <a:pPr lvl="2"/>
            <a:r>
              <a:rPr lang="en-US" sz="2400" dirty="0"/>
              <a:t>Salary/Benefits/Pension/Insurance</a:t>
            </a:r>
          </a:p>
          <a:p>
            <a:pPr lvl="2"/>
            <a:r>
              <a:rPr lang="en-US" sz="2400" dirty="0"/>
              <a:t>Investments/Debt Financing</a:t>
            </a:r>
          </a:p>
          <a:p>
            <a:pPr lvl="2"/>
            <a:r>
              <a:rPr lang="en-US" sz="2400" dirty="0"/>
              <a:t>Budget/Tax Revenue</a:t>
            </a:r>
          </a:p>
          <a:p>
            <a:pPr marL="914400" lvl="2" indent="0">
              <a:buNone/>
            </a:pPr>
            <a:endParaRPr lang="en-US" dirty="0"/>
          </a:p>
          <a:p>
            <a:pPr lvl="2"/>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3997" y="4708733"/>
            <a:ext cx="2129734" cy="1995856"/>
          </a:xfrm>
          <a:prstGeom prst="rect">
            <a:avLst/>
          </a:prstGeom>
        </p:spPr>
      </p:pic>
    </p:spTree>
    <p:extLst>
      <p:ext uri="{BB962C8B-B14F-4D97-AF65-F5344CB8AC3E}">
        <p14:creationId xmlns:p14="http://schemas.microsoft.com/office/powerpoint/2010/main" val="370993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3B6F-7DC0-46EF-BD6B-307CCFED2BDD}"/>
              </a:ext>
            </a:extLst>
          </p:cNvPr>
          <p:cNvSpPr>
            <a:spLocks noGrp="1"/>
          </p:cNvSpPr>
          <p:nvPr>
            <p:ph type="title"/>
          </p:nvPr>
        </p:nvSpPr>
        <p:spPr/>
        <p:txBody>
          <a:bodyPr/>
          <a:lstStyle/>
          <a:p>
            <a:r>
              <a:rPr lang="en-US" dirty="0" smtClean="0"/>
              <a:t>Financial </a:t>
            </a:r>
            <a:r>
              <a:rPr lang="en-US" dirty="0"/>
              <a:t>Advisory Committee  </a:t>
            </a:r>
          </a:p>
        </p:txBody>
      </p:sp>
      <p:sp>
        <p:nvSpPr>
          <p:cNvPr id="3" name="Content Placeholder 2">
            <a:extLst>
              <a:ext uri="{FF2B5EF4-FFF2-40B4-BE49-F238E27FC236}">
                <a16:creationId xmlns:a16="http://schemas.microsoft.com/office/drawing/2014/main" id="{3307B6A0-EFEA-4057-9BA2-A495C3CE0635}"/>
              </a:ext>
            </a:extLst>
          </p:cNvPr>
          <p:cNvSpPr>
            <a:spLocks noGrp="1"/>
          </p:cNvSpPr>
          <p:nvPr>
            <p:ph idx="1"/>
          </p:nvPr>
        </p:nvSpPr>
        <p:spPr>
          <a:xfrm>
            <a:off x="838200" y="1795807"/>
            <a:ext cx="10515600" cy="4351338"/>
          </a:xfrm>
        </p:spPr>
        <p:txBody>
          <a:bodyPr/>
          <a:lstStyle/>
          <a:p>
            <a:r>
              <a:rPr lang="en-US" dirty="0"/>
              <a:t>School Finance 101</a:t>
            </a:r>
          </a:p>
          <a:p>
            <a:pPr lvl="1"/>
            <a:r>
              <a:rPr lang="en-US" dirty="0"/>
              <a:t>Expenditure Accounting</a:t>
            </a:r>
          </a:p>
          <a:p>
            <a:pPr lvl="1"/>
            <a:r>
              <a:rPr lang="en-US" dirty="0"/>
              <a:t>Policy review</a:t>
            </a:r>
          </a:p>
          <a:p>
            <a:pPr lvl="1"/>
            <a:r>
              <a:rPr lang="en-US" dirty="0"/>
              <a:t>Key Budget documents</a:t>
            </a:r>
          </a:p>
          <a:p>
            <a:r>
              <a:rPr lang="en-US" dirty="0"/>
              <a:t>Assisted in review of 2020-2021 Budget</a:t>
            </a:r>
          </a:p>
          <a:p>
            <a:pPr lvl="1"/>
            <a:r>
              <a:rPr lang="en-US" dirty="0"/>
              <a:t>Review for possible budget savings due to COVID-19</a:t>
            </a:r>
          </a:p>
          <a:p>
            <a:pPr lvl="1"/>
            <a:r>
              <a:rPr lang="en-US" dirty="0"/>
              <a:t>Documented overview of FAC Findings </a:t>
            </a:r>
          </a:p>
          <a:p>
            <a:r>
              <a:rPr lang="en-US" dirty="0"/>
              <a:t>Monthly review of Financial Dashboard</a:t>
            </a:r>
          </a:p>
          <a:p>
            <a:pPr marL="0" indent="0">
              <a:buNone/>
            </a:pPr>
            <a:endParaRPr lang="en-US" dirty="0"/>
          </a:p>
          <a:p>
            <a:pPr marL="914400" lvl="2" indent="0">
              <a:buNone/>
            </a:pPr>
            <a:endParaRPr lang="en-US" dirty="0"/>
          </a:p>
          <a:p>
            <a:pPr lvl="2"/>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3997" y="4708733"/>
            <a:ext cx="2129734" cy="1995856"/>
          </a:xfrm>
          <a:prstGeom prst="rect">
            <a:avLst/>
          </a:prstGeom>
        </p:spPr>
      </p:pic>
    </p:spTree>
    <p:extLst>
      <p:ext uri="{BB962C8B-B14F-4D97-AF65-F5344CB8AC3E}">
        <p14:creationId xmlns:p14="http://schemas.microsoft.com/office/powerpoint/2010/main" val="849517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3B6F-7DC0-46EF-BD6B-307CCFED2BDD}"/>
              </a:ext>
            </a:extLst>
          </p:cNvPr>
          <p:cNvSpPr>
            <a:spLocks noGrp="1"/>
          </p:cNvSpPr>
          <p:nvPr>
            <p:ph type="title"/>
          </p:nvPr>
        </p:nvSpPr>
        <p:spPr/>
        <p:txBody>
          <a:bodyPr/>
          <a:lstStyle/>
          <a:p>
            <a:r>
              <a:rPr lang="en-US" dirty="0" smtClean="0"/>
              <a:t>Financial </a:t>
            </a:r>
            <a:r>
              <a:rPr lang="en-US" dirty="0"/>
              <a:t>Advisory Committee  </a:t>
            </a:r>
          </a:p>
        </p:txBody>
      </p:sp>
      <p:sp>
        <p:nvSpPr>
          <p:cNvPr id="3" name="Content Placeholder 2">
            <a:extLst>
              <a:ext uri="{FF2B5EF4-FFF2-40B4-BE49-F238E27FC236}">
                <a16:creationId xmlns:a16="http://schemas.microsoft.com/office/drawing/2014/main" id="{3307B6A0-EFEA-4057-9BA2-A495C3CE0635}"/>
              </a:ext>
            </a:extLst>
          </p:cNvPr>
          <p:cNvSpPr>
            <a:spLocks noGrp="1"/>
          </p:cNvSpPr>
          <p:nvPr>
            <p:ph idx="1"/>
          </p:nvPr>
        </p:nvSpPr>
        <p:spPr>
          <a:xfrm>
            <a:off x="838200" y="1795808"/>
            <a:ext cx="10515600" cy="4351338"/>
          </a:xfrm>
        </p:spPr>
        <p:txBody>
          <a:bodyPr/>
          <a:lstStyle/>
          <a:p>
            <a:r>
              <a:rPr lang="en-US" dirty="0"/>
              <a:t>Continued with our education</a:t>
            </a:r>
          </a:p>
          <a:p>
            <a:pPr lvl="1"/>
            <a:r>
              <a:rPr lang="en-US" dirty="0"/>
              <a:t>Healthcare Benefits - Gallagher</a:t>
            </a:r>
          </a:p>
          <a:p>
            <a:pPr lvl="1"/>
            <a:r>
              <a:rPr lang="en-US" dirty="0"/>
              <a:t>Investments – Cornerstone</a:t>
            </a:r>
          </a:p>
          <a:p>
            <a:pPr lvl="1"/>
            <a:r>
              <a:rPr lang="en-US" dirty="0"/>
              <a:t>Mandated Costs &amp; Tax Collection – PASBO</a:t>
            </a:r>
          </a:p>
          <a:p>
            <a:pPr lvl="1"/>
            <a:r>
              <a:rPr lang="en-US" dirty="0"/>
              <a:t>Collective Bargaining – Fox Rothschild</a:t>
            </a:r>
          </a:p>
          <a:p>
            <a:pPr lvl="1"/>
            <a:r>
              <a:rPr lang="en-US" dirty="0"/>
              <a:t>Debt Service – PFM</a:t>
            </a:r>
          </a:p>
          <a:p>
            <a:endParaRPr lang="en-US" dirty="0"/>
          </a:p>
          <a:p>
            <a:pPr marL="0" indent="0">
              <a:buNone/>
            </a:pPr>
            <a:endParaRPr lang="en-US" dirty="0"/>
          </a:p>
          <a:p>
            <a:pPr marL="914400" lvl="2" indent="0">
              <a:buNone/>
            </a:pPr>
            <a:endParaRPr lang="en-US" dirty="0"/>
          </a:p>
          <a:p>
            <a:pPr lvl="2"/>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3997" y="4708733"/>
            <a:ext cx="2129734" cy="1995856"/>
          </a:xfrm>
          <a:prstGeom prst="rect">
            <a:avLst/>
          </a:prstGeom>
        </p:spPr>
      </p:pic>
    </p:spTree>
    <p:extLst>
      <p:ext uri="{BB962C8B-B14F-4D97-AF65-F5344CB8AC3E}">
        <p14:creationId xmlns:p14="http://schemas.microsoft.com/office/powerpoint/2010/main" val="1993834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3B6F-7DC0-46EF-BD6B-307CCFED2BDD}"/>
              </a:ext>
            </a:extLst>
          </p:cNvPr>
          <p:cNvSpPr>
            <a:spLocks noGrp="1"/>
          </p:cNvSpPr>
          <p:nvPr>
            <p:ph type="title"/>
          </p:nvPr>
        </p:nvSpPr>
        <p:spPr/>
        <p:txBody>
          <a:bodyPr/>
          <a:lstStyle/>
          <a:p>
            <a:r>
              <a:rPr lang="en-US" dirty="0" smtClean="0"/>
              <a:t>Financial </a:t>
            </a:r>
            <a:r>
              <a:rPr lang="en-US" dirty="0"/>
              <a:t>Advisory Committee – Next Steps </a:t>
            </a:r>
          </a:p>
        </p:txBody>
      </p:sp>
      <p:sp>
        <p:nvSpPr>
          <p:cNvPr id="3" name="Content Placeholder 2">
            <a:extLst>
              <a:ext uri="{FF2B5EF4-FFF2-40B4-BE49-F238E27FC236}">
                <a16:creationId xmlns:a16="http://schemas.microsoft.com/office/drawing/2014/main" id="{3307B6A0-EFEA-4057-9BA2-A495C3CE0635}"/>
              </a:ext>
            </a:extLst>
          </p:cNvPr>
          <p:cNvSpPr>
            <a:spLocks noGrp="1"/>
          </p:cNvSpPr>
          <p:nvPr>
            <p:ph idx="1"/>
          </p:nvPr>
        </p:nvSpPr>
        <p:spPr>
          <a:xfrm>
            <a:off x="838200" y="1825625"/>
            <a:ext cx="10515600" cy="4351338"/>
          </a:xfrm>
        </p:spPr>
        <p:txBody>
          <a:bodyPr/>
          <a:lstStyle/>
          <a:p>
            <a:r>
              <a:rPr lang="en-US" dirty="0"/>
              <a:t>Watch and learn being involved in 2021 – 2022 Budget process</a:t>
            </a:r>
          </a:p>
          <a:p>
            <a:pPr lvl="1"/>
            <a:r>
              <a:rPr lang="en-US" dirty="0"/>
              <a:t>Take knowledge and insights learned and apply to budget</a:t>
            </a:r>
          </a:p>
          <a:p>
            <a:r>
              <a:rPr lang="en-US" dirty="0"/>
              <a:t>Committee will begin formulating recommendations</a:t>
            </a:r>
          </a:p>
          <a:p>
            <a:endParaRPr lang="en-US" dirty="0"/>
          </a:p>
          <a:p>
            <a:pPr marL="0" indent="0">
              <a:buNone/>
            </a:pPr>
            <a:endParaRPr lang="en-US" dirty="0"/>
          </a:p>
          <a:p>
            <a:pPr marL="0" indent="0">
              <a:buNone/>
            </a:pPr>
            <a:endParaRPr lang="en-US" dirty="0"/>
          </a:p>
          <a:p>
            <a:pPr marL="914400" lvl="2" indent="0">
              <a:buNone/>
            </a:pPr>
            <a:endParaRPr lang="en-US" dirty="0"/>
          </a:p>
          <a:p>
            <a:pPr lvl="2"/>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3997" y="4708733"/>
            <a:ext cx="2129734" cy="1995856"/>
          </a:xfrm>
          <a:prstGeom prst="rect">
            <a:avLst/>
          </a:prstGeom>
        </p:spPr>
      </p:pic>
    </p:spTree>
    <p:extLst>
      <p:ext uri="{BB962C8B-B14F-4D97-AF65-F5344CB8AC3E}">
        <p14:creationId xmlns:p14="http://schemas.microsoft.com/office/powerpoint/2010/main" val="3612557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A1D7E-3AFB-4D58-8964-80AD4254E0D0}"/>
              </a:ext>
            </a:extLst>
          </p:cNvPr>
          <p:cNvSpPr>
            <a:spLocks noGrp="1"/>
          </p:cNvSpPr>
          <p:nvPr>
            <p:ph type="title"/>
          </p:nvPr>
        </p:nvSpPr>
        <p:spPr/>
        <p:txBody>
          <a:bodyPr/>
          <a:lstStyle/>
          <a:p>
            <a:r>
              <a:rPr lang="en-US" dirty="0" smtClean="0"/>
              <a:t>Financial </a:t>
            </a:r>
            <a:r>
              <a:rPr lang="en-US" dirty="0"/>
              <a:t>Advisory Committee </a:t>
            </a:r>
          </a:p>
        </p:txBody>
      </p:sp>
      <p:sp>
        <p:nvSpPr>
          <p:cNvPr id="3" name="Content Placeholder 2">
            <a:extLst>
              <a:ext uri="{FF2B5EF4-FFF2-40B4-BE49-F238E27FC236}">
                <a16:creationId xmlns:a16="http://schemas.microsoft.com/office/drawing/2014/main" id="{1E318B29-C25B-4E14-AEB1-F8CFAC7D60C6}"/>
              </a:ext>
            </a:extLst>
          </p:cNvPr>
          <p:cNvSpPr>
            <a:spLocks noGrp="1"/>
          </p:cNvSpPr>
          <p:nvPr>
            <p:ph idx="1"/>
          </p:nvPr>
        </p:nvSpPr>
        <p:spPr/>
        <p:txBody>
          <a:bodyPr/>
          <a:lstStyle/>
          <a:p>
            <a:r>
              <a:rPr lang="en-US" dirty="0"/>
              <a:t>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3997" y="4708733"/>
            <a:ext cx="2129734" cy="1995856"/>
          </a:xfrm>
          <a:prstGeom prst="rect">
            <a:avLst/>
          </a:prstGeom>
        </p:spPr>
      </p:pic>
    </p:spTree>
    <p:extLst>
      <p:ext uri="{BB962C8B-B14F-4D97-AF65-F5344CB8AC3E}">
        <p14:creationId xmlns:p14="http://schemas.microsoft.com/office/powerpoint/2010/main" val="1405684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Service Program Review</a:t>
            </a:r>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3997" y="4708733"/>
            <a:ext cx="2129734" cy="1995856"/>
          </a:xfrm>
          <a:prstGeom prst="rect">
            <a:avLst/>
          </a:prstGeom>
        </p:spPr>
      </p:pic>
    </p:spTree>
    <p:extLst>
      <p:ext uri="{BB962C8B-B14F-4D97-AF65-F5344CB8AC3E}">
        <p14:creationId xmlns:p14="http://schemas.microsoft.com/office/powerpoint/2010/main" val="285605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6D6B6CA3-4D79-4E9A-9A48-93042579D55C}" vid="{D0E5D861-B3A3-4004-A53D-FBDE90FBE3AD}"/>
    </a:ext>
  </a:extLst>
</a:theme>
</file>

<file path=ppt/theme/theme3.xml><?xml version="1.0" encoding="utf-8"?>
<a:theme xmlns:a="http://schemas.openxmlformats.org/drawingml/2006/main" name="New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11698</TotalTime>
  <Words>828</Words>
  <Application>Microsoft Office PowerPoint</Application>
  <PresentationFormat>Widescreen</PresentationFormat>
  <Paragraphs>219</Paragraphs>
  <Slides>19</Slides>
  <Notes>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19</vt:i4>
      </vt:variant>
    </vt:vector>
  </HeadingPairs>
  <TitlesOfParts>
    <vt:vector size="29" baseType="lpstr">
      <vt:lpstr>Arial</vt:lpstr>
      <vt:lpstr>Calibri</vt:lpstr>
      <vt:lpstr>Calibri Light</vt:lpstr>
      <vt:lpstr>Helvetica</vt:lpstr>
      <vt:lpstr>Palatino</vt:lpstr>
      <vt:lpstr>Wingdings</vt:lpstr>
      <vt:lpstr>Office Theme</vt:lpstr>
      <vt:lpstr>Default Theme</vt:lpstr>
      <vt:lpstr>New Slides</vt:lpstr>
      <vt:lpstr>Content Slides</vt:lpstr>
      <vt:lpstr>Finance Committee Meeting</vt:lpstr>
      <vt:lpstr>Financial Advisory Committee Update</vt:lpstr>
      <vt:lpstr>Financial Advisory Committee Expectations </vt:lpstr>
      <vt:lpstr>Financial Advisory Committee Structure </vt:lpstr>
      <vt:lpstr>Financial Advisory Committee  </vt:lpstr>
      <vt:lpstr>Financial Advisory Committee  </vt:lpstr>
      <vt:lpstr>Financial Advisory Committee – Next Steps </vt:lpstr>
      <vt:lpstr>Financial Advisory Committee </vt:lpstr>
      <vt:lpstr>Food Service Program Review</vt:lpstr>
      <vt:lpstr>Discussion Topics</vt:lpstr>
      <vt:lpstr>Program Objectives in COVID-19</vt:lpstr>
      <vt:lpstr>COVID-19 Service Impacts</vt:lpstr>
      <vt:lpstr>PowerPoint Presentation</vt:lpstr>
      <vt:lpstr>Program Financial History</vt:lpstr>
      <vt:lpstr>COVID-19 Financial Impacts</vt:lpstr>
      <vt:lpstr>Current Year Financials</vt:lpstr>
      <vt:lpstr>Why provide free meals if CR is losing money?</vt:lpstr>
      <vt:lpstr>Program Options</vt:lpstr>
      <vt:lpstr>Long-Term Financial Plan</vt:lpstr>
    </vt:vector>
  </TitlesOfParts>
  <Company>CRSD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Stone, Bill</dc:creator>
  <cp:lastModifiedBy>Stone, Bill</cp:lastModifiedBy>
  <cp:revision>220</cp:revision>
  <cp:lastPrinted>2020-08-27T17:56:42Z</cp:lastPrinted>
  <dcterms:created xsi:type="dcterms:W3CDTF">2020-04-16T19:09:08Z</dcterms:created>
  <dcterms:modified xsi:type="dcterms:W3CDTF">2020-11-13T02:32:54Z</dcterms:modified>
</cp:coreProperties>
</file>